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99" r:id="rId3"/>
    <p:sldId id="300" r:id="rId4"/>
    <p:sldId id="301" r:id="rId5"/>
    <p:sldId id="302" r:id="rId6"/>
    <p:sldId id="304" r:id="rId7"/>
    <p:sldId id="305" r:id="rId8"/>
    <p:sldId id="303" r:id="rId9"/>
    <p:sldId id="306" r:id="rId10"/>
    <p:sldId id="259" r:id="rId11"/>
    <p:sldId id="256" r:id="rId12"/>
    <p:sldId id="260" r:id="rId13"/>
    <p:sldId id="261" r:id="rId14"/>
    <p:sldId id="262" r:id="rId15"/>
    <p:sldId id="275" r:id="rId16"/>
    <p:sldId id="265" r:id="rId17"/>
    <p:sldId id="266" r:id="rId18"/>
    <p:sldId id="267" r:id="rId19"/>
    <p:sldId id="268" r:id="rId20"/>
    <p:sldId id="269" r:id="rId21"/>
    <p:sldId id="276" r:id="rId22"/>
    <p:sldId id="277" r:id="rId23"/>
    <p:sldId id="278" r:id="rId24"/>
    <p:sldId id="279" r:id="rId25"/>
    <p:sldId id="280" r:id="rId26"/>
    <p:sldId id="281" r:id="rId27"/>
    <p:sldId id="282" r:id="rId28"/>
    <p:sldId id="291" r:id="rId29"/>
    <p:sldId id="290" r:id="rId30"/>
    <p:sldId id="283" r:id="rId31"/>
    <p:sldId id="286" r:id="rId32"/>
    <p:sldId id="285" r:id="rId33"/>
    <p:sldId id="287" r:id="rId34"/>
    <p:sldId id="288" r:id="rId35"/>
    <p:sldId id="274" r:id="rId36"/>
    <p:sldId id="272" r:id="rId37"/>
    <p:sldId id="292" r:id="rId38"/>
    <p:sldId id="273" r:id="rId39"/>
    <p:sldId id="270" r:id="rId40"/>
    <p:sldId id="271" r:id="rId41"/>
    <p:sldId id="293" r:id="rId42"/>
    <p:sldId id="294" r:id="rId43"/>
    <p:sldId id="296" r:id="rId44"/>
    <p:sldId id="295" r:id="rId45"/>
    <p:sldId id="298" r:id="rId46"/>
    <p:sldId id="258" r:id="rId47"/>
    <p:sldId id="29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09999"/>
    <a:srgbClr val="006699"/>
    <a:srgbClr val="E9EABC"/>
    <a:srgbClr val="525319"/>
    <a:srgbClr val="F3F4D8"/>
    <a:srgbClr val="5E5702"/>
    <a:srgbClr val="9F8903"/>
    <a:srgbClr val="502604"/>
    <a:srgbClr val="C75F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92" autoAdjust="0"/>
  </p:normalViewPr>
  <p:slideViewPr>
    <p:cSldViewPr>
      <p:cViewPr varScale="1">
        <p:scale>
          <a:sx n="85" d="100"/>
          <a:sy n="85" d="100"/>
        </p:scale>
        <p:origin x="114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1" Type="http://schemas.openxmlformats.org/officeDocument/2006/relationships/image" Target="../media/image10.pn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63CEF-CD80-4A2C-8E1A-9792C45EFCDE}"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n-US"/>
        </a:p>
      </dgm:t>
    </dgm:pt>
    <dgm:pt modelId="{9B1CC66A-4B2F-4779-83EF-D6320ACC88E3}">
      <dgm:prSet phldrT="[Text]"/>
      <dgm:spPr/>
      <dgm:t>
        <a:bodyPr/>
        <a:lstStyle/>
        <a:p>
          <a:r>
            <a:rPr lang="en-US" dirty="0" smtClean="0"/>
            <a:t>Full Data Control</a:t>
          </a:r>
          <a:endParaRPr lang="en-US" dirty="0"/>
        </a:p>
      </dgm:t>
    </dgm:pt>
    <dgm:pt modelId="{C0A9FFAD-D6E9-4471-9964-B1B27D750156}" type="parTrans" cxnId="{191F7D16-2CCD-4AFA-86B7-FBAB5965C263}">
      <dgm:prSet/>
      <dgm:spPr/>
      <dgm:t>
        <a:bodyPr/>
        <a:lstStyle/>
        <a:p>
          <a:endParaRPr lang="en-US"/>
        </a:p>
      </dgm:t>
    </dgm:pt>
    <dgm:pt modelId="{9CEB50E5-3725-401F-A083-E46767B3F110}" type="sibTrans" cxnId="{191F7D16-2CCD-4AFA-86B7-FBAB5965C263}">
      <dgm:prSet/>
      <dgm:spPr/>
      <dgm:t>
        <a:bodyPr/>
        <a:lstStyle/>
        <a:p>
          <a:endParaRPr lang="en-US"/>
        </a:p>
      </dgm:t>
    </dgm:pt>
    <dgm:pt modelId="{D2A1D292-A5E4-4D97-906A-FFEC00416074}">
      <dgm:prSet phldrT="[Text]"/>
      <dgm:spPr/>
      <dgm:t>
        <a:bodyPr/>
        <a:lstStyle/>
        <a:p>
          <a:r>
            <a:rPr lang="en-US" dirty="0" smtClean="0"/>
            <a:t>Batch Data Import &amp; Manual Data Entry</a:t>
          </a:r>
          <a:endParaRPr lang="en-US" dirty="0"/>
        </a:p>
      </dgm:t>
    </dgm:pt>
    <dgm:pt modelId="{104C9CD7-E11D-4C59-840C-7E225BA4493B}" type="parTrans" cxnId="{DBAF57E6-824E-4276-97E0-448785D24CC0}">
      <dgm:prSet/>
      <dgm:spPr/>
      <dgm:t>
        <a:bodyPr/>
        <a:lstStyle/>
        <a:p>
          <a:endParaRPr lang="en-US"/>
        </a:p>
      </dgm:t>
    </dgm:pt>
    <dgm:pt modelId="{C6828D88-95BE-477A-BC6E-11641C23BC8D}" type="sibTrans" cxnId="{DBAF57E6-824E-4276-97E0-448785D24CC0}">
      <dgm:prSet/>
      <dgm:spPr/>
      <dgm:t>
        <a:bodyPr/>
        <a:lstStyle/>
        <a:p>
          <a:endParaRPr lang="en-US"/>
        </a:p>
      </dgm:t>
    </dgm:pt>
    <dgm:pt modelId="{31905CF0-5B06-4D4E-A198-6A1C43F87C0B}">
      <dgm:prSet phldrT="[Text]"/>
      <dgm:spPr/>
      <dgm:t>
        <a:bodyPr/>
        <a:lstStyle/>
        <a:p>
          <a:r>
            <a:rPr lang="en-US" dirty="0" smtClean="0"/>
            <a:t>Data Export (.csv, .pdf)</a:t>
          </a:r>
          <a:endParaRPr lang="en-US" dirty="0"/>
        </a:p>
      </dgm:t>
    </dgm:pt>
    <dgm:pt modelId="{BAE3F5DD-BD2C-4EB0-8534-3A90ECD83208}" type="parTrans" cxnId="{502F7ACE-D1CF-4F19-B803-F2B7A06D45FA}">
      <dgm:prSet/>
      <dgm:spPr/>
      <dgm:t>
        <a:bodyPr/>
        <a:lstStyle/>
        <a:p>
          <a:endParaRPr lang="en-US"/>
        </a:p>
      </dgm:t>
    </dgm:pt>
    <dgm:pt modelId="{6E56B5D1-B839-4512-8266-4D0520E7727F}" type="sibTrans" cxnId="{502F7ACE-D1CF-4F19-B803-F2B7A06D45FA}">
      <dgm:prSet/>
      <dgm:spPr/>
      <dgm:t>
        <a:bodyPr/>
        <a:lstStyle/>
        <a:p>
          <a:endParaRPr lang="en-US"/>
        </a:p>
      </dgm:t>
    </dgm:pt>
    <dgm:pt modelId="{735E815B-F7D0-4327-B90D-7D06CBA78440}">
      <dgm:prSet phldrT="[Text]"/>
      <dgm:spPr/>
      <dgm:t>
        <a:bodyPr/>
        <a:lstStyle/>
        <a:p>
          <a:r>
            <a:rPr lang="en-US" dirty="0" smtClean="0"/>
            <a:t>Versioning</a:t>
          </a:r>
          <a:endParaRPr lang="en-US" dirty="0"/>
        </a:p>
      </dgm:t>
    </dgm:pt>
    <dgm:pt modelId="{E35E0F33-97A8-4E5B-8410-DEEA255B03AE}" type="parTrans" cxnId="{43A2BFBB-3FE4-4C62-AB1B-D80B65839BFA}">
      <dgm:prSet/>
      <dgm:spPr/>
      <dgm:t>
        <a:bodyPr/>
        <a:lstStyle/>
        <a:p>
          <a:endParaRPr lang="en-US"/>
        </a:p>
      </dgm:t>
    </dgm:pt>
    <dgm:pt modelId="{BBE6186D-97B1-4881-ADE1-B92B971365EB}" type="sibTrans" cxnId="{43A2BFBB-3FE4-4C62-AB1B-D80B65839BFA}">
      <dgm:prSet/>
      <dgm:spPr/>
      <dgm:t>
        <a:bodyPr/>
        <a:lstStyle/>
        <a:p>
          <a:endParaRPr lang="en-US"/>
        </a:p>
      </dgm:t>
    </dgm:pt>
    <dgm:pt modelId="{1DFFA657-D204-46C8-98C6-634332A3F17B}">
      <dgm:prSet phldrT="[Text]"/>
      <dgm:spPr/>
      <dgm:t>
        <a:bodyPr/>
        <a:lstStyle/>
        <a:p>
          <a:r>
            <a:rPr lang="en-US" dirty="0" smtClean="0"/>
            <a:t>Role Based Permissions</a:t>
          </a:r>
          <a:endParaRPr lang="en-US" dirty="0"/>
        </a:p>
      </dgm:t>
    </dgm:pt>
    <dgm:pt modelId="{51B4CEE6-635D-4B1C-A198-E56DB8C2120D}" type="parTrans" cxnId="{3E07F51C-0858-4789-AAE7-0EEC6E942F47}">
      <dgm:prSet/>
      <dgm:spPr/>
      <dgm:t>
        <a:bodyPr/>
        <a:lstStyle/>
        <a:p>
          <a:endParaRPr lang="en-US"/>
        </a:p>
      </dgm:t>
    </dgm:pt>
    <dgm:pt modelId="{506596A6-4867-4914-B7BF-1237D400FF2F}" type="sibTrans" cxnId="{3E07F51C-0858-4789-AAE7-0EEC6E942F47}">
      <dgm:prSet/>
      <dgm:spPr/>
      <dgm:t>
        <a:bodyPr/>
        <a:lstStyle/>
        <a:p>
          <a:endParaRPr lang="en-US"/>
        </a:p>
      </dgm:t>
    </dgm:pt>
    <dgm:pt modelId="{130DF5C8-392C-466F-8084-CC6EC3CFD540}" type="pres">
      <dgm:prSet presAssocID="{15A63CEF-CD80-4A2C-8E1A-9792C45EFCDE}" presName="composite" presStyleCnt="0">
        <dgm:presLayoutVars>
          <dgm:chMax val="1"/>
          <dgm:dir/>
          <dgm:resizeHandles val="exact"/>
        </dgm:presLayoutVars>
      </dgm:prSet>
      <dgm:spPr/>
      <dgm:t>
        <a:bodyPr/>
        <a:lstStyle/>
        <a:p>
          <a:endParaRPr lang="en-GB"/>
        </a:p>
      </dgm:t>
    </dgm:pt>
    <dgm:pt modelId="{78487BD0-F579-4243-A56C-5F87C8A150AD}" type="pres">
      <dgm:prSet presAssocID="{9B1CC66A-4B2F-4779-83EF-D6320ACC88E3}" presName="roof" presStyleLbl="dkBgShp" presStyleIdx="0" presStyleCnt="2"/>
      <dgm:spPr/>
      <dgm:t>
        <a:bodyPr/>
        <a:lstStyle/>
        <a:p>
          <a:endParaRPr lang="en-GB"/>
        </a:p>
      </dgm:t>
    </dgm:pt>
    <dgm:pt modelId="{8E912FF8-77DD-436D-BDA4-00ECD12999C1}" type="pres">
      <dgm:prSet presAssocID="{9B1CC66A-4B2F-4779-83EF-D6320ACC88E3}" presName="pillars" presStyleCnt="0"/>
      <dgm:spPr/>
    </dgm:pt>
    <dgm:pt modelId="{7AB6DD8F-EE54-47BD-84E8-CC61A84FD72B}" type="pres">
      <dgm:prSet presAssocID="{9B1CC66A-4B2F-4779-83EF-D6320ACC88E3}" presName="pillar1" presStyleLbl="node1" presStyleIdx="0" presStyleCnt="4">
        <dgm:presLayoutVars>
          <dgm:bulletEnabled val="1"/>
        </dgm:presLayoutVars>
      </dgm:prSet>
      <dgm:spPr/>
      <dgm:t>
        <a:bodyPr/>
        <a:lstStyle/>
        <a:p>
          <a:endParaRPr lang="en-GB"/>
        </a:p>
      </dgm:t>
    </dgm:pt>
    <dgm:pt modelId="{C1BD47A9-B58D-40AA-94DD-71BA920C68A4}" type="pres">
      <dgm:prSet presAssocID="{1DFFA657-D204-46C8-98C6-634332A3F17B}" presName="pillarX" presStyleLbl="node1" presStyleIdx="1" presStyleCnt="4">
        <dgm:presLayoutVars>
          <dgm:bulletEnabled val="1"/>
        </dgm:presLayoutVars>
      </dgm:prSet>
      <dgm:spPr/>
      <dgm:t>
        <a:bodyPr/>
        <a:lstStyle/>
        <a:p>
          <a:endParaRPr lang="en-GB"/>
        </a:p>
      </dgm:t>
    </dgm:pt>
    <dgm:pt modelId="{5CBB489A-3449-4C1E-A6A1-9D2FE7BD319E}" type="pres">
      <dgm:prSet presAssocID="{31905CF0-5B06-4D4E-A198-6A1C43F87C0B}" presName="pillarX" presStyleLbl="node1" presStyleIdx="2" presStyleCnt="4">
        <dgm:presLayoutVars>
          <dgm:bulletEnabled val="1"/>
        </dgm:presLayoutVars>
      </dgm:prSet>
      <dgm:spPr/>
      <dgm:t>
        <a:bodyPr/>
        <a:lstStyle/>
        <a:p>
          <a:endParaRPr lang="en-US"/>
        </a:p>
      </dgm:t>
    </dgm:pt>
    <dgm:pt modelId="{09B5FD77-83AA-49DD-AF7C-C7B5416AC18B}" type="pres">
      <dgm:prSet presAssocID="{735E815B-F7D0-4327-B90D-7D06CBA78440}" presName="pillarX" presStyleLbl="node1" presStyleIdx="3" presStyleCnt="4">
        <dgm:presLayoutVars>
          <dgm:bulletEnabled val="1"/>
        </dgm:presLayoutVars>
      </dgm:prSet>
      <dgm:spPr/>
      <dgm:t>
        <a:bodyPr/>
        <a:lstStyle/>
        <a:p>
          <a:endParaRPr lang="en-US"/>
        </a:p>
      </dgm:t>
    </dgm:pt>
    <dgm:pt modelId="{EC0A65E9-A24E-4248-A3E4-22BBB4C7BAB5}" type="pres">
      <dgm:prSet presAssocID="{9B1CC66A-4B2F-4779-83EF-D6320ACC88E3}" presName="base" presStyleLbl="dkBgShp" presStyleIdx="1" presStyleCnt="2"/>
      <dgm:spPr/>
    </dgm:pt>
  </dgm:ptLst>
  <dgm:cxnLst>
    <dgm:cxn modelId="{4F59195C-B7BE-47A9-B923-9ABDE81D8BA9}" type="presOf" srcId="{15A63CEF-CD80-4A2C-8E1A-9792C45EFCDE}" destId="{130DF5C8-392C-466F-8084-CC6EC3CFD540}" srcOrd="0" destOrd="0" presId="urn:microsoft.com/office/officeart/2005/8/layout/hList3"/>
    <dgm:cxn modelId="{191F7D16-2CCD-4AFA-86B7-FBAB5965C263}" srcId="{15A63CEF-CD80-4A2C-8E1A-9792C45EFCDE}" destId="{9B1CC66A-4B2F-4779-83EF-D6320ACC88E3}" srcOrd="0" destOrd="0" parTransId="{C0A9FFAD-D6E9-4471-9964-B1B27D750156}" sibTransId="{9CEB50E5-3725-401F-A083-E46767B3F110}"/>
    <dgm:cxn modelId="{A03FE36F-5671-4CAB-8A38-5729E5A3BA95}" type="presOf" srcId="{D2A1D292-A5E4-4D97-906A-FFEC00416074}" destId="{7AB6DD8F-EE54-47BD-84E8-CC61A84FD72B}" srcOrd="0" destOrd="0" presId="urn:microsoft.com/office/officeart/2005/8/layout/hList3"/>
    <dgm:cxn modelId="{43A2BFBB-3FE4-4C62-AB1B-D80B65839BFA}" srcId="{9B1CC66A-4B2F-4779-83EF-D6320ACC88E3}" destId="{735E815B-F7D0-4327-B90D-7D06CBA78440}" srcOrd="3" destOrd="0" parTransId="{E35E0F33-97A8-4E5B-8410-DEEA255B03AE}" sibTransId="{BBE6186D-97B1-4881-ADE1-B92B971365EB}"/>
    <dgm:cxn modelId="{3E07F51C-0858-4789-AAE7-0EEC6E942F47}" srcId="{9B1CC66A-4B2F-4779-83EF-D6320ACC88E3}" destId="{1DFFA657-D204-46C8-98C6-634332A3F17B}" srcOrd="1" destOrd="0" parTransId="{51B4CEE6-635D-4B1C-A198-E56DB8C2120D}" sibTransId="{506596A6-4867-4914-B7BF-1237D400FF2F}"/>
    <dgm:cxn modelId="{5911F01A-5D76-435D-9ADC-BEE8342C512A}" type="presOf" srcId="{735E815B-F7D0-4327-B90D-7D06CBA78440}" destId="{09B5FD77-83AA-49DD-AF7C-C7B5416AC18B}" srcOrd="0" destOrd="0" presId="urn:microsoft.com/office/officeart/2005/8/layout/hList3"/>
    <dgm:cxn modelId="{89EFB356-2D8D-48FA-ACCD-3ACD1C293121}" type="presOf" srcId="{1DFFA657-D204-46C8-98C6-634332A3F17B}" destId="{C1BD47A9-B58D-40AA-94DD-71BA920C68A4}" srcOrd="0" destOrd="0" presId="urn:microsoft.com/office/officeart/2005/8/layout/hList3"/>
    <dgm:cxn modelId="{51230E92-643C-43BA-8875-818EFCA96609}" type="presOf" srcId="{31905CF0-5B06-4D4E-A198-6A1C43F87C0B}" destId="{5CBB489A-3449-4C1E-A6A1-9D2FE7BD319E}" srcOrd="0" destOrd="0" presId="urn:microsoft.com/office/officeart/2005/8/layout/hList3"/>
    <dgm:cxn modelId="{502F7ACE-D1CF-4F19-B803-F2B7A06D45FA}" srcId="{9B1CC66A-4B2F-4779-83EF-D6320ACC88E3}" destId="{31905CF0-5B06-4D4E-A198-6A1C43F87C0B}" srcOrd="2" destOrd="0" parTransId="{BAE3F5DD-BD2C-4EB0-8534-3A90ECD83208}" sibTransId="{6E56B5D1-B839-4512-8266-4D0520E7727F}"/>
    <dgm:cxn modelId="{327F200A-8BD1-41A6-B047-FC59E287158A}" type="presOf" srcId="{9B1CC66A-4B2F-4779-83EF-D6320ACC88E3}" destId="{78487BD0-F579-4243-A56C-5F87C8A150AD}" srcOrd="0" destOrd="0" presId="urn:microsoft.com/office/officeart/2005/8/layout/hList3"/>
    <dgm:cxn modelId="{DBAF57E6-824E-4276-97E0-448785D24CC0}" srcId="{9B1CC66A-4B2F-4779-83EF-D6320ACC88E3}" destId="{D2A1D292-A5E4-4D97-906A-FFEC00416074}" srcOrd="0" destOrd="0" parTransId="{104C9CD7-E11D-4C59-840C-7E225BA4493B}" sibTransId="{C6828D88-95BE-477A-BC6E-11641C23BC8D}"/>
    <dgm:cxn modelId="{9AC515B0-447D-4430-AD5D-2C72395898D8}" type="presParOf" srcId="{130DF5C8-392C-466F-8084-CC6EC3CFD540}" destId="{78487BD0-F579-4243-A56C-5F87C8A150AD}" srcOrd="0" destOrd="0" presId="urn:microsoft.com/office/officeart/2005/8/layout/hList3"/>
    <dgm:cxn modelId="{C5FD39D6-0F86-414C-AB7E-4D9066AE81F1}" type="presParOf" srcId="{130DF5C8-392C-466F-8084-CC6EC3CFD540}" destId="{8E912FF8-77DD-436D-BDA4-00ECD12999C1}" srcOrd="1" destOrd="0" presId="urn:microsoft.com/office/officeart/2005/8/layout/hList3"/>
    <dgm:cxn modelId="{605399F1-8C3E-453C-ABE6-E738A3B2F648}" type="presParOf" srcId="{8E912FF8-77DD-436D-BDA4-00ECD12999C1}" destId="{7AB6DD8F-EE54-47BD-84E8-CC61A84FD72B}" srcOrd="0" destOrd="0" presId="urn:microsoft.com/office/officeart/2005/8/layout/hList3"/>
    <dgm:cxn modelId="{38F03CB6-6929-4789-A91E-8CF9CC82A38E}" type="presParOf" srcId="{8E912FF8-77DD-436D-BDA4-00ECD12999C1}" destId="{C1BD47A9-B58D-40AA-94DD-71BA920C68A4}" srcOrd="1" destOrd="0" presId="urn:microsoft.com/office/officeart/2005/8/layout/hList3"/>
    <dgm:cxn modelId="{FB94ADFD-1A9E-4619-AEBD-A88F41A5BE5C}" type="presParOf" srcId="{8E912FF8-77DD-436D-BDA4-00ECD12999C1}" destId="{5CBB489A-3449-4C1E-A6A1-9D2FE7BD319E}" srcOrd="2" destOrd="0" presId="urn:microsoft.com/office/officeart/2005/8/layout/hList3"/>
    <dgm:cxn modelId="{807B6E46-2429-4DE3-87CD-80C3FEAC7604}" type="presParOf" srcId="{8E912FF8-77DD-436D-BDA4-00ECD12999C1}" destId="{09B5FD77-83AA-49DD-AF7C-C7B5416AC18B}" srcOrd="3" destOrd="0" presId="urn:microsoft.com/office/officeart/2005/8/layout/hList3"/>
    <dgm:cxn modelId="{B3294261-5930-41F3-8A57-29DA14FDD9CE}" type="presParOf" srcId="{130DF5C8-392C-466F-8084-CC6EC3CFD540}" destId="{EC0A65E9-A24E-4248-A3E4-22BBB4C7BAB5}"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BE4B0A-1012-49E7-8D05-3CC16456019E}"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n-US"/>
        </a:p>
      </dgm:t>
    </dgm:pt>
    <dgm:pt modelId="{6F288116-A941-4D5D-AFCE-9722562C3C52}">
      <dgm:prSet phldrT="[Text]"/>
      <dgm:spPr/>
      <dgm:t>
        <a:bodyPr/>
        <a:lstStyle/>
        <a:p>
          <a:r>
            <a:rPr lang="en-US" dirty="0" smtClean="0"/>
            <a:t>Server Preparation</a:t>
          </a:r>
          <a:endParaRPr lang="en-US" dirty="0"/>
        </a:p>
      </dgm:t>
    </dgm:pt>
    <dgm:pt modelId="{BAEDE55B-9B49-4084-8D73-E84EE8E53F42}" type="parTrans" cxnId="{604A0095-6E3E-4CEA-8C4A-2EC775BE2124}">
      <dgm:prSet/>
      <dgm:spPr/>
      <dgm:t>
        <a:bodyPr/>
        <a:lstStyle/>
        <a:p>
          <a:endParaRPr lang="en-US"/>
        </a:p>
      </dgm:t>
    </dgm:pt>
    <dgm:pt modelId="{C64442DD-246C-45C1-941B-AB9E0F94C2C9}" type="sibTrans" cxnId="{604A0095-6E3E-4CEA-8C4A-2EC775BE2124}">
      <dgm:prSet/>
      <dgm:spPr/>
      <dgm:t>
        <a:bodyPr/>
        <a:lstStyle/>
        <a:p>
          <a:endParaRPr lang="en-US"/>
        </a:p>
      </dgm:t>
    </dgm:pt>
    <dgm:pt modelId="{C8AC09D7-732D-41F5-A15C-72E966FE240F}">
      <dgm:prSet phldrT="[Text]"/>
      <dgm:spPr/>
      <dgm:t>
        <a:bodyPr/>
        <a:lstStyle/>
        <a:p>
          <a:r>
            <a:rPr lang="en-US" dirty="0" smtClean="0"/>
            <a:t>Confirm Server Specifications</a:t>
          </a:r>
          <a:endParaRPr lang="en-US" dirty="0"/>
        </a:p>
      </dgm:t>
    </dgm:pt>
    <dgm:pt modelId="{3A41443E-D46F-4B80-BC09-6E3CA0923003}" type="parTrans" cxnId="{359EC863-D694-4752-930F-45B897EA50D3}">
      <dgm:prSet/>
      <dgm:spPr/>
      <dgm:t>
        <a:bodyPr/>
        <a:lstStyle/>
        <a:p>
          <a:endParaRPr lang="en-US"/>
        </a:p>
      </dgm:t>
    </dgm:pt>
    <dgm:pt modelId="{4F30441F-ECA2-4A36-99AD-DF585E8F1719}" type="sibTrans" cxnId="{359EC863-D694-4752-930F-45B897EA50D3}">
      <dgm:prSet/>
      <dgm:spPr/>
      <dgm:t>
        <a:bodyPr/>
        <a:lstStyle/>
        <a:p>
          <a:endParaRPr lang="en-US"/>
        </a:p>
      </dgm:t>
    </dgm:pt>
    <dgm:pt modelId="{910CDE78-8F18-491C-9FAB-1674925EF2B0}">
      <dgm:prSet phldrT="[Text]"/>
      <dgm:spPr/>
      <dgm:t>
        <a:bodyPr/>
        <a:lstStyle/>
        <a:p>
          <a:r>
            <a:rPr lang="en-US" dirty="0" smtClean="0"/>
            <a:t>Confirm User and Login, Accessing Server</a:t>
          </a:r>
          <a:endParaRPr lang="en-US" dirty="0"/>
        </a:p>
      </dgm:t>
    </dgm:pt>
    <dgm:pt modelId="{263FF276-1CF1-4C5A-A928-5A817C4765D9}" type="parTrans" cxnId="{CAC59333-7E1B-42E2-8263-A535C28895A2}">
      <dgm:prSet/>
      <dgm:spPr/>
      <dgm:t>
        <a:bodyPr/>
        <a:lstStyle/>
        <a:p>
          <a:endParaRPr lang="en-US"/>
        </a:p>
      </dgm:t>
    </dgm:pt>
    <dgm:pt modelId="{2B6A6C22-6ED5-4EA1-BECD-FA6FCA9B39E2}" type="sibTrans" cxnId="{CAC59333-7E1B-42E2-8263-A535C28895A2}">
      <dgm:prSet/>
      <dgm:spPr/>
      <dgm:t>
        <a:bodyPr/>
        <a:lstStyle/>
        <a:p>
          <a:endParaRPr lang="en-US"/>
        </a:p>
      </dgm:t>
    </dgm:pt>
    <dgm:pt modelId="{46CA0832-33A1-4440-B617-9DC55DF4E56A}">
      <dgm:prSet phldrT="[Text]"/>
      <dgm:spPr/>
      <dgm:t>
        <a:bodyPr/>
        <a:lstStyle/>
        <a:p>
          <a:r>
            <a:rPr lang="en-US" dirty="0" smtClean="0"/>
            <a:t>Key Software Installation</a:t>
          </a:r>
          <a:endParaRPr lang="en-US" dirty="0"/>
        </a:p>
      </dgm:t>
    </dgm:pt>
    <dgm:pt modelId="{83667539-CC67-4B8C-9A3E-661532152EDD}" type="parTrans" cxnId="{096A1303-ACD4-4CCC-A132-59F6484AE2D0}">
      <dgm:prSet/>
      <dgm:spPr/>
      <dgm:t>
        <a:bodyPr/>
        <a:lstStyle/>
        <a:p>
          <a:endParaRPr lang="en-US"/>
        </a:p>
      </dgm:t>
    </dgm:pt>
    <dgm:pt modelId="{38E25252-71DF-4C8A-B7C9-06DCECD0F3FA}" type="sibTrans" cxnId="{096A1303-ACD4-4CCC-A132-59F6484AE2D0}">
      <dgm:prSet/>
      <dgm:spPr/>
      <dgm:t>
        <a:bodyPr/>
        <a:lstStyle/>
        <a:p>
          <a:endParaRPr lang="en-US"/>
        </a:p>
      </dgm:t>
    </dgm:pt>
    <dgm:pt modelId="{137D7882-73F9-47A2-BAEE-C02342BFD299}">
      <dgm:prSet phldrT="[Text]"/>
      <dgm:spPr/>
      <dgm:t>
        <a:bodyPr/>
        <a:lstStyle/>
        <a:p>
          <a:r>
            <a:rPr lang="en-US" dirty="0" smtClean="0"/>
            <a:t>Database Management Script Installation</a:t>
          </a:r>
          <a:endParaRPr lang="en-US" dirty="0"/>
        </a:p>
      </dgm:t>
    </dgm:pt>
    <dgm:pt modelId="{7C21ECAA-2975-4C14-94A2-0E6973AF0BD9}" type="parTrans" cxnId="{868F05A2-CBE2-4124-9B54-DB5F2DFC8473}">
      <dgm:prSet/>
      <dgm:spPr/>
      <dgm:t>
        <a:bodyPr/>
        <a:lstStyle/>
        <a:p>
          <a:endParaRPr lang="en-US"/>
        </a:p>
      </dgm:t>
    </dgm:pt>
    <dgm:pt modelId="{A8B26AF6-8F76-4F45-BD16-A8F79B99D762}" type="sibTrans" cxnId="{868F05A2-CBE2-4124-9B54-DB5F2DFC8473}">
      <dgm:prSet/>
      <dgm:spPr/>
      <dgm:t>
        <a:bodyPr/>
        <a:lstStyle/>
        <a:p>
          <a:endParaRPr lang="en-US"/>
        </a:p>
      </dgm:t>
    </dgm:pt>
    <dgm:pt modelId="{252BB38A-78FC-4709-A124-847655ED60D7}">
      <dgm:prSet phldrT="[Text]"/>
      <dgm:spPr/>
      <dgm:t>
        <a:bodyPr/>
        <a:lstStyle/>
        <a:p>
          <a:r>
            <a:rPr lang="en-US" dirty="0" smtClean="0"/>
            <a:t>Integration and Configuration of Web Services</a:t>
          </a:r>
          <a:endParaRPr lang="en-US" dirty="0"/>
        </a:p>
      </dgm:t>
    </dgm:pt>
    <dgm:pt modelId="{4D21DF59-AB39-4B8A-8332-08A30C075209}" type="parTrans" cxnId="{8B4F0DAF-1274-4D20-842C-00D98920C931}">
      <dgm:prSet/>
      <dgm:spPr/>
      <dgm:t>
        <a:bodyPr/>
        <a:lstStyle/>
        <a:p>
          <a:endParaRPr lang="en-US"/>
        </a:p>
      </dgm:t>
    </dgm:pt>
    <dgm:pt modelId="{8C317ED5-E469-495F-96B8-5B34EA70BA0A}" type="sibTrans" cxnId="{8B4F0DAF-1274-4D20-842C-00D98920C931}">
      <dgm:prSet/>
      <dgm:spPr/>
      <dgm:t>
        <a:bodyPr/>
        <a:lstStyle/>
        <a:p>
          <a:endParaRPr lang="en-US"/>
        </a:p>
      </dgm:t>
    </dgm:pt>
    <dgm:pt modelId="{D168F1C3-45EE-40D7-BFE3-D54F26A48DA2}">
      <dgm:prSet phldrT="[Text]"/>
      <dgm:spPr/>
      <dgm:t>
        <a:bodyPr/>
        <a:lstStyle/>
        <a:p>
          <a:r>
            <a:rPr lang="en-US" dirty="0" smtClean="0"/>
            <a:t>Data and Services</a:t>
          </a:r>
          <a:endParaRPr lang="en-US" dirty="0"/>
        </a:p>
      </dgm:t>
    </dgm:pt>
    <dgm:pt modelId="{D73338AE-DC79-4CD4-8F67-2791FDB4892B}" type="parTrans" cxnId="{EC2D46F8-AEC8-4CE5-B8A8-617FAD221A03}">
      <dgm:prSet/>
      <dgm:spPr/>
      <dgm:t>
        <a:bodyPr/>
        <a:lstStyle/>
        <a:p>
          <a:endParaRPr lang="en-US"/>
        </a:p>
      </dgm:t>
    </dgm:pt>
    <dgm:pt modelId="{A93F6CC9-9C04-4088-8B03-234AAE99BB68}" type="sibTrans" cxnId="{EC2D46F8-AEC8-4CE5-B8A8-617FAD221A03}">
      <dgm:prSet/>
      <dgm:spPr/>
      <dgm:t>
        <a:bodyPr/>
        <a:lstStyle/>
        <a:p>
          <a:endParaRPr lang="en-US"/>
        </a:p>
      </dgm:t>
    </dgm:pt>
    <dgm:pt modelId="{8AEAEC9E-131A-4026-92DE-F5B8015C35FD}">
      <dgm:prSet phldrT="[Text]"/>
      <dgm:spPr/>
      <dgm:t>
        <a:bodyPr/>
        <a:lstStyle/>
        <a:p>
          <a:r>
            <a:rPr lang="en-US" dirty="0" smtClean="0"/>
            <a:t>CASCADE Data Integration</a:t>
          </a:r>
          <a:endParaRPr lang="en-US" dirty="0"/>
        </a:p>
      </dgm:t>
    </dgm:pt>
    <dgm:pt modelId="{AB688F56-77C3-4CF7-B83E-DEB271CAD28B}" type="parTrans" cxnId="{27FD3148-F6AA-40D0-A746-D5710D50D75B}">
      <dgm:prSet/>
      <dgm:spPr/>
      <dgm:t>
        <a:bodyPr/>
        <a:lstStyle/>
        <a:p>
          <a:endParaRPr lang="en-US"/>
        </a:p>
      </dgm:t>
    </dgm:pt>
    <dgm:pt modelId="{A268C9AC-5F56-49E0-A207-EC2F6A4E44ED}" type="sibTrans" cxnId="{27FD3148-F6AA-40D0-A746-D5710D50D75B}">
      <dgm:prSet/>
      <dgm:spPr/>
      <dgm:t>
        <a:bodyPr/>
        <a:lstStyle/>
        <a:p>
          <a:endParaRPr lang="en-US"/>
        </a:p>
      </dgm:t>
    </dgm:pt>
    <dgm:pt modelId="{B7106094-C8CD-40EF-83BC-AC2823DD75AE}">
      <dgm:prSet phldrT="[Text]"/>
      <dgm:spPr/>
      <dgm:t>
        <a:bodyPr/>
        <a:lstStyle/>
        <a:p>
          <a:r>
            <a:rPr lang="en-US" dirty="0" smtClean="0"/>
            <a:t>Data Access</a:t>
          </a:r>
          <a:endParaRPr lang="en-US" dirty="0"/>
        </a:p>
      </dgm:t>
    </dgm:pt>
    <dgm:pt modelId="{1E293FA2-41A1-47FF-B868-998381AA8F99}" type="parTrans" cxnId="{141BDCA7-E058-47E3-9499-55AA490289E5}">
      <dgm:prSet/>
      <dgm:spPr/>
      <dgm:t>
        <a:bodyPr/>
        <a:lstStyle/>
        <a:p>
          <a:endParaRPr lang="en-US"/>
        </a:p>
      </dgm:t>
    </dgm:pt>
    <dgm:pt modelId="{F43FF6F9-BFD1-4A29-9592-455A91B86BDE}" type="sibTrans" cxnId="{141BDCA7-E058-47E3-9499-55AA490289E5}">
      <dgm:prSet/>
      <dgm:spPr/>
      <dgm:t>
        <a:bodyPr/>
        <a:lstStyle/>
        <a:p>
          <a:endParaRPr lang="en-US"/>
        </a:p>
      </dgm:t>
    </dgm:pt>
    <dgm:pt modelId="{5D4879E6-2B38-42F0-9A13-D3DEBE5E1940}" type="pres">
      <dgm:prSet presAssocID="{1EBE4B0A-1012-49E7-8D05-3CC16456019E}" presName="linearFlow" presStyleCnt="0">
        <dgm:presLayoutVars>
          <dgm:dir/>
          <dgm:resizeHandles val="exact"/>
        </dgm:presLayoutVars>
      </dgm:prSet>
      <dgm:spPr/>
      <dgm:t>
        <a:bodyPr/>
        <a:lstStyle/>
        <a:p>
          <a:endParaRPr lang="en-GB"/>
        </a:p>
      </dgm:t>
    </dgm:pt>
    <dgm:pt modelId="{E8501002-1655-4B3A-B201-E91B3B75293A}" type="pres">
      <dgm:prSet presAssocID="{6F288116-A941-4D5D-AFCE-9722562C3C52}" presName="composite" presStyleCnt="0"/>
      <dgm:spPr/>
    </dgm:pt>
    <dgm:pt modelId="{24B8A3F1-FDBA-4E88-AABD-48CB7B2B9CDC}" type="pres">
      <dgm:prSet presAssocID="{6F288116-A941-4D5D-AFCE-9722562C3C52}"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GB"/>
        </a:p>
      </dgm:t>
    </dgm:pt>
    <dgm:pt modelId="{135C309E-C1F0-4A36-B31D-E9D06A28EFA6}" type="pres">
      <dgm:prSet presAssocID="{6F288116-A941-4D5D-AFCE-9722562C3C52}" presName="txShp" presStyleLbl="node1" presStyleIdx="0" presStyleCnt="3">
        <dgm:presLayoutVars>
          <dgm:bulletEnabled val="1"/>
        </dgm:presLayoutVars>
      </dgm:prSet>
      <dgm:spPr/>
      <dgm:t>
        <a:bodyPr/>
        <a:lstStyle/>
        <a:p>
          <a:endParaRPr lang="en-GB"/>
        </a:p>
      </dgm:t>
    </dgm:pt>
    <dgm:pt modelId="{9EF4C453-D01C-4D40-A743-87BF404EAFAB}" type="pres">
      <dgm:prSet presAssocID="{C64442DD-246C-45C1-941B-AB9E0F94C2C9}" presName="spacing" presStyleCnt="0"/>
      <dgm:spPr/>
    </dgm:pt>
    <dgm:pt modelId="{281FDBA7-6F51-452E-9801-67A704D839DB}" type="pres">
      <dgm:prSet presAssocID="{46CA0832-33A1-4440-B617-9DC55DF4E56A}" presName="composite" presStyleCnt="0"/>
      <dgm:spPr/>
    </dgm:pt>
    <dgm:pt modelId="{F053AB4A-8E36-4BD6-ADA2-FF14A1BAA1BA}" type="pres">
      <dgm:prSet presAssocID="{46CA0832-33A1-4440-B617-9DC55DF4E56A}"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 modelId="{77357073-0CE3-486F-BC2B-7172D942A79A}" type="pres">
      <dgm:prSet presAssocID="{46CA0832-33A1-4440-B617-9DC55DF4E56A}" presName="txShp" presStyleLbl="node1" presStyleIdx="1" presStyleCnt="3">
        <dgm:presLayoutVars>
          <dgm:bulletEnabled val="1"/>
        </dgm:presLayoutVars>
      </dgm:prSet>
      <dgm:spPr/>
      <dgm:t>
        <a:bodyPr/>
        <a:lstStyle/>
        <a:p>
          <a:endParaRPr lang="en-GB"/>
        </a:p>
      </dgm:t>
    </dgm:pt>
    <dgm:pt modelId="{E76A802C-AA1A-4D30-A8E2-B0B84AA3DA11}" type="pres">
      <dgm:prSet presAssocID="{38E25252-71DF-4C8A-B7C9-06DCECD0F3FA}" presName="spacing" presStyleCnt="0"/>
      <dgm:spPr/>
    </dgm:pt>
    <dgm:pt modelId="{79040E69-6EED-46DD-8D2E-5C5B7E332719}" type="pres">
      <dgm:prSet presAssocID="{D168F1C3-45EE-40D7-BFE3-D54F26A48DA2}" presName="composite" presStyleCnt="0"/>
      <dgm:spPr/>
    </dgm:pt>
    <dgm:pt modelId="{6550A625-D781-417E-B9A4-0D1C22B597A5}" type="pres">
      <dgm:prSet presAssocID="{D168F1C3-45EE-40D7-BFE3-D54F26A48DA2}"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8D5D5B74-2ACF-46D2-8491-D97B826EDB10}" type="pres">
      <dgm:prSet presAssocID="{D168F1C3-45EE-40D7-BFE3-D54F26A48DA2}" presName="txShp" presStyleLbl="node1" presStyleIdx="2" presStyleCnt="3">
        <dgm:presLayoutVars>
          <dgm:bulletEnabled val="1"/>
        </dgm:presLayoutVars>
      </dgm:prSet>
      <dgm:spPr/>
      <dgm:t>
        <a:bodyPr/>
        <a:lstStyle/>
        <a:p>
          <a:endParaRPr lang="en-GB"/>
        </a:p>
      </dgm:t>
    </dgm:pt>
  </dgm:ptLst>
  <dgm:cxnLst>
    <dgm:cxn modelId="{06B754AC-2647-4584-8293-50C125DC9F1E}" type="presOf" srcId="{C8AC09D7-732D-41F5-A15C-72E966FE240F}" destId="{135C309E-C1F0-4A36-B31D-E9D06A28EFA6}" srcOrd="0" destOrd="1" presId="urn:microsoft.com/office/officeart/2005/8/layout/vList3"/>
    <dgm:cxn modelId="{CAC59333-7E1B-42E2-8263-A535C28895A2}" srcId="{6F288116-A941-4D5D-AFCE-9722562C3C52}" destId="{910CDE78-8F18-491C-9FAB-1674925EF2B0}" srcOrd="1" destOrd="0" parTransId="{263FF276-1CF1-4C5A-A928-5A817C4765D9}" sibTransId="{2B6A6C22-6ED5-4EA1-BECD-FA6FCA9B39E2}"/>
    <dgm:cxn modelId="{1D900036-A2EA-4FEC-BA61-B54136B77194}" type="presOf" srcId="{6F288116-A941-4D5D-AFCE-9722562C3C52}" destId="{135C309E-C1F0-4A36-B31D-E9D06A28EFA6}" srcOrd="0" destOrd="0" presId="urn:microsoft.com/office/officeart/2005/8/layout/vList3"/>
    <dgm:cxn modelId="{AADAA0DD-19F0-4AF0-A4C7-0C5C0372FA86}" type="presOf" srcId="{1EBE4B0A-1012-49E7-8D05-3CC16456019E}" destId="{5D4879E6-2B38-42F0-9A13-D3DEBE5E1940}" srcOrd="0" destOrd="0" presId="urn:microsoft.com/office/officeart/2005/8/layout/vList3"/>
    <dgm:cxn modelId="{096A1303-ACD4-4CCC-A132-59F6484AE2D0}" srcId="{1EBE4B0A-1012-49E7-8D05-3CC16456019E}" destId="{46CA0832-33A1-4440-B617-9DC55DF4E56A}" srcOrd="1" destOrd="0" parTransId="{83667539-CC67-4B8C-9A3E-661532152EDD}" sibTransId="{38E25252-71DF-4C8A-B7C9-06DCECD0F3FA}"/>
    <dgm:cxn modelId="{53C864A7-1F67-4B63-AF95-6C82953CD6B0}" type="presOf" srcId="{137D7882-73F9-47A2-BAEE-C02342BFD299}" destId="{77357073-0CE3-486F-BC2B-7172D942A79A}" srcOrd="0" destOrd="1" presId="urn:microsoft.com/office/officeart/2005/8/layout/vList3"/>
    <dgm:cxn modelId="{83FFB540-2FA6-4147-B324-E541F1EF05DD}" type="presOf" srcId="{D168F1C3-45EE-40D7-BFE3-D54F26A48DA2}" destId="{8D5D5B74-2ACF-46D2-8491-D97B826EDB10}" srcOrd="0" destOrd="0" presId="urn:microsoft.com/office/officeart/2005/8/layout/vList3"/>
    <dgm:cxn modelId="{CE56FE19-F796-4F25-8A88-BFC27F6ACED8}" type="presOf" srcId="{46CA0832-33A1-4440-B617-9DC55DF4E56A}" destId="{77357073-0CE3-486F-BC2B-7172D942A79A}" srcOrd="0" destOrd="0" presId="urn:microsoft.com/office/officeart/2005/8/layout/vList3"/>
    <dgm:cxn modelId="{141BDCA7-E058-47E3-9499-55AA490289E5}" srcId="{D168F1C3-45EE-40D7-BFE3-D54F26A48DA2}" destId="{B7106094-C8CD-40EF-83BC-AC2823DD75AE}" srcOrd="1" destOrd="0" parTransId="{1E293FA2-41A1-47FF-B868-998381AA8F99}" sibTransId="{F43FF6F9-BFD1-4A29-9592-455A91B86BDE}"/>
    <dgm:cxn modelId="{604A0095-6E3E-4CEA-8C4A-2EC775BE2124}" srcId="{1EBE4B0A-1012-49E7-8D05-3CC16456019E}" destId="{6F288116-A941-4D5D-AFCE-9722562C3C52}" srcOrd="0" destOrd="0" parTransId="{BAEDE55B-9B49-4084-8D73-E84EE8E53F42}" sibTransId="{C64442DD-246C-45C1-941B-AB9E0F94C2C9}"/>
    <dgm:cxn modelId="{88560732-623B-4545-A8A7-DE9FAFEC0BF4}" type="presOf" srcId="{252BB38A-78FC-4709-A124-847655ED60D7}" destId="{77357073-0CE3-486F-BC2B-7172D942A79A}" srcOrd="0" destOrd="2" presId="urn:microsoft.com/office/officeart/2005/8/layout/vList3"/>
    <dgm:cxn modelId="{27FD3148-F6AA-40D0-A746-D5710D50D75B}" srcId="{D168F1C3-45EE-40D7-BFE3-D54F26A48DA2}" destId="{8AEAEC9E-131A-4026-92DE-F5B8015C35FD}" srcOrd="0" destOrd="0" parTransId="{AB688F56-77C3-4CF7-B83E-DEB271CAD28B}" sibTransId="{A268C9AC-5F56-49E0-A207-EC2F6A4E44ED}"/>
    <dgm:cxn modelId="{EC2D46F8-AEC8-4CE5-B8A8-617FAD221A03}" srcId="{1EBE4B0A-1012-49E7-8D05-3CC16456019E}" destId="{D168F1C3-45EE-40D7-BFE3-D54F26A48DA2}" srcOrd="2" destOrd="0" parTransId="{D73338AE-DC79-4CD4-8F67-2791FDB4892B}" sibTransId="{A93F6CC9-9C04-4088-8B03-234AAE99BB68}"/>
    <dgm:cxn modelId="{F67A8FA6-177B-461C-9871-ED42C6A648A0}" type="presOf" srcId="{B7106094-C8CD-40EF-83BC-AC2823DD75AE}" destId="{8D5D5B74-2ACF-46D2-8491-D97B826EDB10}" srcOrd="0" destOrd="2" presId="urn:microsoft.com/office/officeart/2005/8/layout/vList3"/>
    <dgm:cxn modelId="{FD9C74CD-951E-44AD-BBD3-0C76964F64BD}" type="presOf" srcId="{8AEAEC9E-131A-4026-92DE-F5B8015C35FD}" destId="{8D5D5B74-2ACF-46D2-8491-D97B826EDB10}" srcOrd="0" destOrd="1" presId="urn:microsoft.com/office/officeart/2005/8/layout/vList3"/>
    <dgm:cxn modelId="{C3A09383-707B-475C-8F7E-8F9695A1DD1A}" type="presOf" srcId="{910CDE78-8F18-491C-9FAB-1674925EF2B0}" destId="{135C309E-C1F0-4A36-B31D-E9D06A28EFA6}" srcOrd="0" destOrd="2" presId="urn:microsoft.com/office/officeart/2005/8/layout/vList3"/>
    <dgm:cxn modelId="{359EC863-D694-4752-930F-45B897EA50D3}" srcId="{6F288116-A941-4D5D-AFCE-9722562C3C52}" destId="{C8AC09D7-732D-41F5-A15C-72E966FE240F}" srcOrd="0" destOrd="0" parTransId="{3A41443E-D46F-4B80-BC09-6E3CA0923003}" sibTransId="{4F30441F-ECA2-4A36-99AD-DF585E8F1719}"/>
    <dgm:cxn modelId="{868F05A2-CBE2-4124-9B54-DB5F2DFC8473}" srcId="{46CA0832-33A1-4440-B617-9DC55DF4E56A}" destId="{137D7882-73F9-47A2-BAEE-C02342BFD299}" srcOrd="0" destOrd="0" parTransId="{7C21ECAA-2975-4C14-94A2-0E6973AF0BD9}" sibTransId="{A8B26AF6-8F76-4F45-BD16-A8F79B99D762}"/>
    <dgm:cxn modelId="{8B4F0DAF-1274-4D20-842C-00D98920C931}" srcId="{46CA0832-33A1-4440-B617-9DC55DF4E56A}" destId="{252BB38A-78FC-4709-A124-847655ED60D7}" srcOrd="1" destOrd="0" parTransId="{4D21DF59-AB39-4B8A-8332-08A30C075209}" sibTransId="{8C317ED5-E469-495F-96B8-5B34EA70BA0A}"/>
    <dgm:cxn modelId="{F4E7045C-0F2F-4F3F-9207-7E3E2CE48177}" type="presParOf" srcId="{5D4879E6-2B38-42F0-9A13-D3DEBE5E1940}" destId="{E8501002-1655-4B3A-B201-E91B3B75293A}" srcOrd="0" destOrd="0" presId="urn:microsoft.com/office/officeart/2005/8/layout/vList3"/>
    <dgm:cxn modelId="{C8AB941C-EE5F-49C6-9813-1410B300DD11}" type="presParOf" srcId="{E8501002-1655-4B3A-B201-E91B3B75293A}" destId="{24B8A3F1-FDBA-4E88-AABD-48CB7B2B9CDC}" srcOrd="0" destOrd="0" presId="urn:microsoft.com/office/officeart/2005/8/layout/vList3"/>
    <dgm:cxn modelId="{AE856FA3-0B87-48C3-AEF6-DB3665611D73}" type="presParOf" srcId="{E8501002-1655-4B3A-B201-E91B3B75293A}" destId="{135C309E-C1F0-4A36-B31D-E9D06A28EFA6}" srcOrd="1" destOrd="0" presId="urn:microsoft.com/office/officeart/2005/8/layout/vList3"/>
    <dgm:cxn modelId="{762F1EF5-4B01-4992-BDFD-88C549AA226C}" type="presParOf" srcId="{5D4879E6-2B38-42F0-9A13-D3DEBE5E1940}" destId="{9EF4C453-D01C-4D40-A743-87BF404EAFAB}" srcOrd="1" destOrd="0" presId="urn:microsoft.com/office/officeart/2005/8/layout/vList3"/>
    <dgm:cxn modelId="{AFBD3D8E-62B2-47B5-B3FC-8A3F416A9615}" type="presParOf" srcId="{5D4879E6-2B38-42F0-9A13-D3DEBE5E1940}" destId="{281FDBA7-6F51-452E-9801-67A704D839DB}" srcOrd="2" destOrd="0" presId="urn:microsoft.com/office/officeart/2005/8/layout/vList3"/>
    <dgm:cxn modelId="{F70D786A-9EAF-473E-8149-EF0B8F530329}" type="presParOf" srcId="{281FDBA7-6F51-452E-9801-67A704D839DB}" destId="{F053AB4A-8E36-4BD6-ADA2-FF14A1BAA1BA}" srcOrd="0" destOrd="0" presId="urn:microsoft.com/office/officeart/2005/8/layout/vList3"/>
    <dgm:cxn modelId="{0F45B6F8-DF00-4B3E-9E31-EF11BA447B74}" type="presParOf" srcId="{281FDBA7-6F51-452E-9801-67A704D839DB}" destId="{77357073-0CE3-486F-BC2B-7172D942A79A}" srcOrd="1" destOrd="0" presId="urn:microsoft.com/office/officeart/2005/8/layout/vList3"/>
    <dgm:cxn modelId="{B21795E2-2BF1-4F94-ABF4-A53A460D03ED}" type="presParOf" srcId="{5D4879E6-2B38-42F0-9A13-D3DEBE5E1940}" destId="{E76A802C-AA1A-4D30-A8E2-B0B84AA3DA11}" srcOrd="3" destOrd="0" presId="urn:microsoft.com/office/officeart/2005/8/layout/vList3"/>
    <dgm:cxn modelId="{1A0BD8A8-6695-4EA8-A900-5373285144CB}" type="presParOf" srcId="{5D4879E6-2B38-42F0-9A13-D3DEBE5E1940}" destId="{79040E69-6EED-46DD-8D2E-5C5B7E332719}" srcOrd="4" destOrd="0" presId="urn:microsoft.com/office/officeart/2005/8/layout/vList3"/>
    <dgm:cxn modelId="{9DE76D05-C5C9-42BC-9131-1275C4DC5CB0}" type="presParOf" srcId="{79040E69-6EED-46DD-8D2E-5C5B7E332719}" destId="{6550A625-D781-417E-B9A4-0D1C22B597A5}" srcOrd="0" destOrd="0" presId="urn:microsoft.com/office/officeart/2005/8/layout/vList3"/>
    <dgm:cxn modelId="{23955DA7-41D3-408B-B305-52AF580ADE32}" type="presParOf" srcId="{79040E69-6EED-46DD-8D2E-5C5B7E332719}" destId="{8D5D5B74-2ACF-46D2-8491-D97B826EDB1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BE4B0A-1012-49E7-8D05-3CC16456019E}"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n-US"/>
        </a:p>
      </dgm:t>
    </dgm:pt>
    <dgm:pt modelId="{6F288116-A941-4D5D-AFCE-9722562C3C52}">
      <dgm:prSet phldrT="[Text]"/>
      <dgm:spPr/>
      <dgm:t>
        <a:bodyPr/>
        <a:lstStyle/>
        <a:p>
          <a:r>
            <a:rPr lang="en-US" dirty="0" smtClean="0"/>
            <a:t>Server Preparation</a:t>
          </a:r>
          <a:endParaRPr lang="en-US" dirty="0"/>
        </a:p>
      </dgm:t>
    </dgm:pt>
    <dgm:pt modelId="{BAEDE55B-9B49-4084-8D73-E84EE8E53F42}" type="parTrans" cxnId="{604A0095-6E3E-4CEA-8C4A-2EC775BE2124}">
      <dgm:prSet/>
      <dgm:spPr/>
      <dgm:t>
        <a:bodyPr/>
        <a:lstStyle/>
        <a:p>
          <a:endParaRPr lang="en-US"/>
        </a:p>
      </dgm:t>
    </dgm:pt>
    <dgm:pt modelId="{C64442DD-246C-45C1-941B-AB9E0F94C2C9}" type="sibTrans" cxnId="{604A0095-6E3E-4CEA-8C4A-2EC775BE2124}">
      <dgm:prSet/>
      <dgm:spPr/>
      <dgm:t>
        <a:bodyPr/>
        <a:lstStyle/>
        <a:p>
          <a:endParaRPr lang="en-US"/>
        </a:p>
      </dgm:t>
    </dgm:pt>
    <dgm:pt modelId="{5D4879E6-2B38-42F0-9A13-D3DEBE5E1940}" type="pres">
      <dgm:prSet presAssocID="{1EBE4B0A-1012-49E7-8D05-3CC16456019E}" presName="linearFlow" presStyleCnt="0">
        <dgm:presLayoutVars>
          <dgm:dir/>
          <dgm:resizeHandles val="exact"/>
        </dgm:presLayoutVars>
      </dgm:prSet>
      <dgm:spPr/>
      <dgm:t>
        <a:bodyPr/>
        <a:lstStyle/>
        <a:p>
          <a:endParaRPr lang="en-GB"/>
        </a:p>
      </dgm:t>
    </dgm:pt>
    <dgm:pt modelId="{E8501002-1655-4B3A-B201-E91B3B75293A}" type="pres">
      <dgm:prSet presAssocID="{6F288116-A941-4D5D-AFCE-9722562C3C52}" presName="composite" presStyleCnt="0"/>
      <dgm:spPr/>
    </dgm:pt>
    <dgm:pt modelId="{24B8A3F1-FDBA-4E88-AABD-48CB7B2B9CDC}" type="pres">
      <dgm:prSet presAssocID="{6F288116-A941-4D5D-AFCE-9722562C3C52}"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35C309E-C1F0-4A36-B31D-E9D06A28EFA6}" type="pres">
      <dgm:prSet presAssocID="{6F288116-A941-4D5D-AFCE-9722562C3C52}" presName="txShp" presStyleLbl="node1" presStyleIdx="0" presStyleCnt="1">
        <dgm:presLayoutVars>
          <dgm:bulletEnabled val="1"/>
        </dgm:presLayoutVars>
      </dgm:prSet>
      <dgm:spPr/>
      <dgm:t>
        <a:bodyPr/>
        <a:lstStyle/>
        <a:p>
          <a:endParaRPr lang="en-US"/>
        </a:p>
      </dgm:t>
    </dgm:pt>
  </dgm:ptLst>
  <dgm:cxnLst>
    <dgm:cxn modelId="{604A0095-6E3E-4CEA-8C4A-2EC775BE2124}" srcId="{1EBE4B0A-1012-49E7-8D05-3CC16456019E}" destId="{6F288116-A941-4D5D-AFCE-9722562C3C52}" srcOrd="0" destOrd="0" parTransId="{BAEDE55B-9B49-4084-8D73-E84EE8E53F42}" sibTransId="{C64442DD-246C-45C1-941B-AB9E0F94C2C9}"/>
    <dgm:cxn modelId="{0FC7F97F-1BB4-4F55-A65D-B9FB2E3F1707}" type="presOf" srcId="{1EBE4B0A-1012-49E7-8D05-3CC16456019E}" destId="{5D4879E6-2B38-42F0-9A13-D3DEBE5E1940}" srcOrd="0" destOrd="0" presId="urn:microsoft.com/office/officeart/2005/8/layout/vList3"/>
    <dgm:cxn modelId="{FA85C7AA-5B88-488C-BE61-E4F12345B950}" type="presOf" srcId="{6F288116-A941-4D5D-AFCE-9722562C3C52}" destId="{135C309E-C1F0-4A36-B31D-E9D06A28EFA6}" srcOrd="0" destOrd="0" presId="urn:microsoft.com/office/officeart/2005/8/layout/vList3"/>
    <dgm:cxn modelId="{AD377029-196C-4495-B459-27C2EA668581}" type="presParOf" srcId="{5D4879E6-2B38-42F0-9A13-D3DEBE5E1940}" destId="{E8501002-1655-4B3A-B201-E91B3B75293A}" srcOrd="0" destOrd="0" presId="urn:microsoft.com/office/officeart/2005/8/layout/vList3"/>
    <dgm:cxn modelId="{D1C12E92-FB42-4040-ACF5-3E1AD9EE336A}" type="presParOf" srcId="{E8501002-1655-4B3A-B201-E91B3B75293A}" destId="{24B8A3F1-FDBA-4E88-AABD-48CB7B2B9CDC}" srcOrd="0" destOrd="0" presId="urn:microsoft.com/office/officeart/2005/8/layout/vList3"/>
    <dgm:cxn modelId="{7ADF7FCB-77F9-488D-B6F0-953B967EE384}" type="presParOf" srcId="{E8501002-1655-4B3A-B201-E91B3B75293A}" destId="{135C309E-C1F0-4A36-B31D-E9D06A28EFA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BE4B0A-1012-49E7-8D05-3CC16456019E}"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n-US"/>
        </a:p>
      </dgm:t>
    </dgm:pt>
    <dgm:pt modelId="{46CA0832-33A1-4440-B617-9DC55DF4E56A}">
      <dgm:prSet phldrT="[Text]"/>
      <dgm:spPr/>
      <dgm:t>
        <a:bodyPr/>
        <a:lstStyle/>
        <a:p>
          <a:r>
            <a:rPr lang="en-US" dirty="0" smtClean="0"/>
            <a:t>Key Software Installation</a:t>
          </a:r>
          <a:endParaRPr lang="en-US" dirty="0"/>
        </a:p>
      </dgm:t>
    </dgm:pt>
    <dgm:pt modelId="{38E25252-71DF-4C8A-B7C9-06DCECD0F3FA}" type="sibTrans" cxnId="{096A1303-ACD4-4CCC-A132-59F6484AE2D0}">
      <dgm:prSet/>
      <dgm:spPr/>
      <dgm:t>
        <a:bodyPr/>
        <a:lstStyle/>
        <a:p>
          <a:endParaRPr lang="en-US"/>
        </a:p>
      </dgm:t>
    </dgm:pt>
    <dgm:pt modelId="{83667539-CC67-4B8C-9A3E-661532152EDD}" type="parTrans" cxnId="{096A1303-ACD4-4CCC-A132-59F6484AE2D0}">
      <dgm:prSet/>
      <dgm:spPr/>
      <dgm:t>
        <a:bodyPr/>
        <a:lstStyle/>
        <a:p>
          <a:endParaRPr lang="en-US"/>
        </a:p>
      </dgm:t>
    </dgm:pt>
    <dgm:pt modelId="{5D4879E6-2B38-42F0-9A13-D3DEBE5E1940}" type="pres">
      <dgm:prSet presAssocID="{1EBE4B0A-1012-49E7-8D05-3CC16456019E}" presName="linearFlow" presStyleCnt="0">
        <dgm:presLayoutVars>
          <dgm:dir/>
          <dgm:resizeHandles val="exact"/>
        </dgm:presLayoutVars>
      </dgm:prSet>
      <dgm:spPr/>
      <dgm:t>
        <a:bodyPr/>
        <a:lstStyle/>
        <a:p>
          <a:endParaRPr lang="en-GB"/>
        </a:p>
      </dgm:t>
    </dgm:pt>
    <dgm:pt modelId="{281FDBA7-6F51-452E-9801-67A704D839DB}" type="pres">
      <dgm:prSet presAssocID="{46CA0832-33A1-4440-B617-9DC55DF4E56A}" presName="composite" presStyleCnt="0"/>
      <dgm:spPr/>
    </dgm:pt>
    <dgm:pt modelId="{F053AB4A-8E36-4BD6-ADA2-FF14A1BAA1BA}" type="pres">
      <dgm:prSet presAssocID="{46CA0832-33A1-4440-B617-9DC55DF4E56A}"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7357073-0CE3-486F-BC2B-7172D942A79A}" type="pres">
      <dgm:prSet presAssocID="{46CA0832-33A1-4440-B617-9DC55DF4E56A}" presName="txShp" presStyleLbl="node1" presStyleIdx="0" presStyleCnt="1">
        <dgm:presLayoutVars>
          <dgm:bulletEnabled val="1"/>
        </dgm:presLayoutVars>
      </dgm:prSet>
      <dgm:spPr/>
      <dgm:t>
        <a:bodyPr/>
        <a:lstStyle/>
        <a:p>
          <a:endParaRPr lang="en-US"/>
        </a:p>
      </dgm:t>
    </dgm:pt>
  </dgm:ptLst>
  <dgm:cxnLst>
    <dgm:cxn modelId="{0B03575A-F9E9-4972-93B5-C8147C564ED0}" type="presOf" srcId="{1EBE4B0A-1012-49E7-8D05-3CC16456019E}" destId="{5D4879E6-2B38-42F0-9A13-D3DEBE5E1940}" srcOrd="0" destOrd="0" presId="urn:microsoft.com/office/officeart/2005/8/layout/vList3"/>
    <dgm:cxn modelId="{FBF81035-A5CA-4A13-81E5-A61F383E3164}" type="presOf" srcId="{46CA0832-33A1-4440-B617-9DC55DF4E56A}" destId="{77357073-0CE3-486F-BC2B-7172D942A79A}" srcOrd="0" destOrd="0" presId="urn:microsoft.com/office/officeart/2005/8/layout/vList3"/>
    <dgm:cxn modelId="{096A1303-ACD4-4CCC-A132-59F6484AE2D0}" srcId="{1EBE4B0A-1012-49E7-8D05-3CC16456019E}" destId="{46CA0832-33A1-4440-B617-9DC55DF4E56A}" srcOrd="0" destOrd="0" parTransId="{83667539-CC67-4B8C-9A3E-661532152EDD}" sibTransId="{38E25252-71DF-4C8A-B7C9-06DCECD0F3FA}"/>
    <dgm:cxn modelId="{2817EBBC-4E21-46AB-B262-1FE80B3E9B95}" type="presParOf" srcId="{5D4879E6-2B38-42F0-9A13-D3DEBE5E1940}" destId="{281FDBA7-6F51-452E-9801-67A704D839DB}" srcOrd="0" destOrd="0" presId="urn:microsoft.com/office/officeart/2005/8/layout/vList3"/>
    <dgm:cxn modelId="{BA96A897-0CC3-4EAF-96BD-2D6F24A9812D}" type="presParOf" srcId="{281FDBA7-6F51-452E-9801-67A704D839DB}" destId="{F053AB4A-8E36-4BD6-ADA2-FF14A1BAA1BA}" srcOrd="0" destOrd="0" presId="urn:microsoft.com/office/officeart/2005/8/layout/vList3"/>
    <dgm:cxn modelId="{B659598B-0A50-4573-84F7-BEE58E8AF674}" type="presParOf" srcId="{281FDBA7-6F51-452E-9801-67A704D839DB}" destId="{77357073-0CE3-486F-BC2B-7172D942A79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BE4B0A-1012-49E7-8D05-3CC16456019E}"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n-US"/>
        </a:p>
      </dgm:t>
    </dgm:pt>
    <dgm:pt modelId="{D168F1C3-45EE-40D7-BFE3-D54F26A48DA2}">
      <dgm:prSet phldrT="[Text]"/>
      <dgm:spPr/>
      <dgm:t>
        <a:bodyPr/>
        <a:lstStyle/>
        <a:p>
          <a:r>
            <a:rPr lang="en-US" dirty="0" smtClean="0"/>
            <a:t>Databases and Data Services</a:t>
          </a:r>
          <a:endParaRPr lang="en-US" dirty="0"/>
        </a:p>
      </dgm:t>
    </dgm:pt>
    <dgm:pt modelId="{D73338AE-DC79-4CD4-8F67-2791FDB4892B}" type="parTrans" cxnId="{EC2D46F8-AEC8-4CE5-B8A8-617FAD221A03}">
      <dgm:prSet/>
      <dgm:spPr/>
      <dgm:t>
        <a:bodyPr/>
        <a:lstStyle/>
        <a:p>
          <a:endParaRPr lang="en-US"/>
        </a:p>
      </dgm:t>
    </dgm:pt>
    <dgm:pt modelId="{A93F6CC9-9C04-4088-8B03-234AAE99BB68}" type="sibTrans" cxnId="{EC2D46F8-AEC8-4CE5-B8A8-617FAD221A03}">
      <dgm:prSet/>
      <dgm:spPr/>
      <dgm:t>
        <a:bodyPr/>
        <a:lstStyle/>
        <a:p>
          <a:endParaRPr lang="en-US"/>
        </a:p>
      </dgm:t>
    </dgm:pt>
    <dgm:pt modelId="{5D4879E6-2B38-42F0-9A13-D3DEBE5E1940}" type="pres">
      <dgm:prSet presAssocID="{1EBE4B0A-1012-49E7-8D05-3CC16456019E}" presName="linearFlow" presStyleCnt="0">
        <dgm:presLayoutVars>
          <dgm:dir/>
          <dgm:resizeHandles val="exact"/>
        </dgm:presLayoutVars>
      </dgm:prSet>
      <dgm:spPr/>
      <dgm:t>
        <a:bodyPr/>
        <a:lstStyle/>
        <a:p>
          <a:endParaRPr lang="en-GB"/>
        </a:p>
      </dgm:t>
    </dgm:pt>
    <dgm:pt modelId="{79040E69-6EED-46DD-8D2E-5C5B7E332719}" type="pres">
      <dgm:prSet presAssocID="{D168F1C3-45EE-40D7-BFE3-D54F26A48DA2}" presName="composite" presStyleCnt="0"/>
      <dgm:spPr/>
    </dgm:pt>
    <dgm:pt modelId="{6550A625-D781-417E-B9A4-0D1C22B597A5}" type="pres">
      <dgm:prSet presAssocID="{D168F1C3-45EE-40D7-BFE3-D54F26A48DA2}" presName="imgShp" presStyleLbl="f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D5D5B74-2ACF-46D2-8491-D97B826EDB10}" type="pres">
      <dgm:prSet presAssocID="{D168F1C3-45EE-40D7-BFE3-D54F26A48DA2}" presName="txShp" presStyleLbl="node1" presStyleIdx="0" presStyleCnt="1" custLinFactNeighborX="243" custLinFactNeighborY="-7143">
        <dgm:presLayoutVars>
          <dgm:bulletEnabled val="1"/>
        </dgm:presLayoutVars>
      </dgm:prSet>
      <dgm:spPr/>
      <dgm:t>
        <a:bodyPr/>
        <a:lstStyle/>
        <a:p>
          <a:endParaRPr lang="en-US"/>
        </a:p>
      </dgm:t>
    </dgm:pt>
  </dgm:ptLst>
  <dgm:cxnLst>
    <dgm:cxn modelId="{EC2D46F8-AEC8-4CE5-B8A8-617FAD221A03}" srcId="{1EBE4B0A-1012-49E7-8D05-3CC16456019E}" destId="{D168F1C3-45EE-40D7-BFE3-D54F26A48DA2}" srcOrd="0" destOrd="0" parTransId="{D73338AE-DC79-4CD4-8F67-2791FDB4892B}" sibTransId="{A93F6CC9-9C04-4088-8B03-234AAE99BB68}"/>
    <dgm:cxn modelId="{4A21C34C-E381-4DA6-B723-0AD3B7D2E10E}" type="presOf" srcId="{1EBE4B0A-1012-49E7-8D05-3CC16456019E}" destId="{5D4879E6-2B38-42F0-9A13-D3DEBE5E1940}" srcOrd="0" destOrd="0" presId="urn:microsoft.com/office/officeart/2005/8/layout/vList3"/>
    <dgm:cxn modelId="{DED93BFF-0945-4259-91FF-161D2784B9F8}" type="presOf" srcId="{D168F1C3-45EE-40D7-BFE3-D54F26A48DA2}" destId="{8D5D5B74-2ACF-46D2-8491-D97B826EDB10}" srcOrd="0" destOrd="0" presId="urn:microsoft.com/office/officeart/2005/8/layout/vList3"/>
    <dgm:cxn modelId="{2F43E6E5-F1B7-401E-8D58-4F58EE526B0E}" type="presParOf" srcId="{5D4879E6-2B38-42F0-9A13-D3DEBE5E1940}" destId="{79040E69-6EED-46DD-8D2E-5C5B7E332719}" srcOrd="0" destOrd="0" presId="urn:microsoft.com/office/officeart/2005/8/layout/vList3"/>
    <dgm:cxn modelId="{4EC552A8-6035-407C-9BDD-73462C100A65}" type="presParOf" srcId="{79040E69-6EED-46DD-8D2E-5C5B7E332719}" destId="{6550A625-D781-417E-B9A4-0D1C22B597A5}" srcOrd="0" destOrd="0" presId="urn:microsoft.com/office/officeart/2005/8/layout/vList3"/>
    <dgm:cxn modelId="{10B2ABB6-B486-409E-91EF-5C1C0159957D}" type="presParOf" srcId="{79040E69-6EED-46DD-8D2E-5C5B7E332719}" destId="{8D5D5B74-2ACF-46D2-8491-D97B826EDB1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C309E-C1F0-4A36-B31D-E9D06A28EFA6}">
      <dsp:nvSpPr>
        <dsp:cNvPr id="0" name=""/>
        <dsp:cNvSpPr/>
      </dsp:nvSpPr>
      <dsp:spPr>
        <a:xfrm rot="10800000">
          <a:off x="1725789" y="264"/>
          <a:ext cx="5422011" cy="144038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168" tIns="87630" rIns="163576" bIns="87630" numCol="1" spcCol="1270" anchor="t" anchorCtr="0">
          <a:noAutofit/>
        </a:bodyPr>
        <a:lstStyle/>
        <a:p>
          <a:pPr lvl="0" algn="l" defTabSz="1022350">
            <a:lnSpc>
              <a:spcPct val="90000"/>
            </a:lnSpc>
            <a:spcBef>
              <a:spcPct val="0"/>
            </a:spcBef>
            <a:spcAft>
              <a:spcPct val="35000"/>
            </a:spcAft>
          </a:pPr>
          <a:r>
            <a:rPr lang="en-US" sz="2300" kern="1200" dirty="0" smtClean="0"/>
            <a:t>Server Preparation</a:t>
          </a:r>
          <a:endParaRPr lang="en-US" sz="2300" kern="1200" dirty="0"/>
        </a:p>
        <a:p>
          <a:pPr marL="171450" lvl="1" indent="-171450" algn="l" defTabSz="800100">
            <a:lnSpc>
              <a:spcPct val="90000"/>
            </a:lnSpc>
            <a:spcBef>
              <a:spcPct val="0"/>
            </a:spcBef>
            <a:spcAft>
              <a:spcPct val="15000"/>
            </a:spcAft>
            <a:buChar char="••"/>
          </a:pPr>
          <a:r>
            <a:rPr lang="en-US" sz="1800" kern="1200" dirty="0" smtClean="0"/>
            <a:t>Confirm Server Specifications</a:t>
          </a:r>
          <a:endParaRPr lang="en-US" sz="1800" kern="1200" dirty="0"/>
        </a:p>
        <a:p>
          <a:pPr marL="171450" lvl="1" indent="-171450" algn="l" defTabSz="800100">
            <a:lnSpc>
              <a:spcPct val="90000"/>
            </a:lnSpc>
            <a:spcBef>
              <a:spcPct val="0"/>
            </a:spcBef>
            <a:spcAft>
              <a:spcPct val="15000"/>
            </a:spcAft>
            <a:buChar char="••"/>
          </a:pPr>
          <a:r>
            <a:rPr lang="en-US" sz="1800" kern="1200" dirty="0" smtClean="0"/>
            <a:t>Confirm User and Login, Accessing Server</a:t>
          </a:r>
          <a:endParaRPr lang="en-US" sz="1800" kern="1200" dirty="0"/>
        </a:p>
      </dsp:txBody>
      <dsp:txXfrm rot="10800000">
        <a:off x="2085884" y="264"/>
        <a:ext cx="5061916" cy="1440380"/>
      </dsp:txXfrm>
    </dsp:sp>
    <dsp:sp modelId="{24B8A3F1-FDBA-4E88-AABD-48CB7B2B9CDC}">
      <dsp:nvSpPr>
        <dsp:cNvPr id="0" name=""/>
        <dsp:cNvSpPr/>
      </dsp:nvSpPr>
      <dsp:spPr>
        <a:xfrm>
          <a:off x="1005599" y="264"/>
          <a:ext cx="1440380" cy="144038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7357073-0CE3-486F-BC2B-7172D942A79A}">
      <dsp:nvSpPr>
        <dsp:cNvPr id="0" name=""/>
        <dsp:cNvSpPr/>
      </dsp:nvSpPr>
      <dsp:spPr>
        <a:xfrm rot="10800000">
          <a:off x="1725789" y="1870609"/>
          <a:ext cx="5422011" cy="144038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168" tIns="87630" rIns="163576" bIns="87630" numCol="1" spcCol="1270" anchor="t" anchorCtr="0">
          <a:noAutofit/>
        </a:bodyPr>
        <a:lstStyle/>
        <a:p>
          <a:pPr lvl="0" algn="l" defTabSz="1022350">
            <a:lnSpc>
              <a:spcPct val="90000"/>
            </a:lnSpc>
            <a:spcBef>
              <a:spcPct val="0"/>
            </a:spcBef>
            <a:spcAft>
              <a:spcPct val="35000"/>
            </a:spcAft>
          </a:pPr>
          <a:r>
            <a:rPr lang="en-US" sz="2300" kern="1200" dirty="0" smtClean="0"/>
            <a:t>Key Software Installation</a:t>
          </a:r>
          <a:endParaRPr lang="en-US" sz="2300" kern="1200" dirty="0"/>
        </a:p>
        <a:p>
          <a:pPr marL="171450" lvl="1" indent="-171450" algn="l" defTabSz="800100">
            <a:lnSpc>
              <a:spcPct val="90000"/>
            </a:lnSpc>
            <a:spcBef>
              <a:spcPct val="0"/>
            </a:spcBef>
            <a:spcAft>
              <a:spcPct val="15000"/>
            </a:spcAft>
            <a:buChar char="••"/>
          </a:pPr>
          <a:r>
            <a:rPr lang="en-US" sz="1800" kern="1200" dirty="0" smtClean="0"/>
            <a:t>Database Management Script Installation</a:t>
          </a:r>
          <a:endParaRPr lang="en-US" sz="1800" kern="1200" dirty="0"/>
        </a:p>
        <a:p>
          <a:pPr marL="171450" lvl="1" indent="-171450" algn="l" defTabSz="800100">
            <a:lnSpc>
              <a:spcPct val="90000"/>
            </a:lnSpc>
            <a:spcBef>
              <a:spcPct val="0"/>
            </a:spcBef>
            <a:spcAft>
              <a:spcPct val="15000"/>
            </a:spcAft>
            <a:buChar char="••"/>
          </a:pPr>
          <a:r>
            <a:rPr lang="en-US" sz="1800" kern="1200" dirty="0" smtClean="0"/>
            <a:t>Integration and Configuration of Web Services</a:t>
          </a:r>
          <a:endParaRPr lang="en-US" sz="1800" kern="1200" dirty="0"/>
        </a:p>
      </dsp:txBody>
      <dsp:txXfrm rot="10800000">
        <a:off x="2085884" y="1870609"/>
        <a:ext cx="5061916" cy="1440380"/>
      </dsp:txXfrm>
    </dsp:sp>
    <dsp:sp modelId="{F053AB4A-8E36-4BD6-ADA2-FF14A1BAA1BA}">
      <dsp:nvSpPr>
        <dsp:cNvPr id="0" name=""/>
        <dsp:cNvSpPr/>
      </dsp:nvSpPr>
      <dsp:spPr>
        <a:xfrm>
          <a:off x="1005599" y="1870609"/>
          <a:ext cx="1440380" cy="144038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D5D5B74-2ACF-46D2-8491-D97B826EDB10}">
      <dsp:nvSpPr>
        <dsp:cNvPr id="0" name=""/>
        <dsp:cNvSpPr/>
      </dsp:nvSpPr>
      <dsp:spPr>
        <a:xfrm rot="10800000">
          <a:off x="1725789" y="3740954"/>
          <a:ext cx="5422011" cy="144038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168" tIns="87630" rIns="163576" bIns="87630" numCol="1" spcCol="1270" anchor="t" anchorCtr="0">
          <a:noAutofit/>
        </a:bodyPr>
        <a:lstStyle/>
        <a:p>
          <a:pPr lvl="0" algn="l" defTabSz="1022350">
            <a:lnSpc>
              <a:spcPct val="90000"/>
            </a:lnSpc>
            <a:spcBef>
              <a:spcPct val="0"/>
            </a:spcBef>
            <a:spcAft>
              <a:spcPct val="35000"/>
            </a:spcAft>
          </a:pPr>
          <a:r>
            <a:rPr lang="en-US" sz="2300" kern="1200" dirty="0" smtClean="0"/>
            <a:t>Data and Services</a:t>
          </a:r>
          <a:endParaRPr lang="en-US" sz="2300" kern="1200" dirty="0"/>
        </a:p>
        <a:p>
          <a:pPr marL="171450" lvl="1" indent="-171450" algn="l" defTabSz="800100">
            <a:lnSpc>
              <a:spcPct val="90000"/>
            </a:lnSpc>
            <a:spcBef>
              <a:spcPct val="0"/>
            </a:spcBef>
            <a:spcAft>
              <a:spcPct val="15000"/>
            </a:spcAft>
            <a:buChar char="••"/>
          </a:pPr>
          <a:r>
            <a:rPr lang="en-US" sz="1800" kern="1200" dirty="0" smtClean="0"/>
            <a:t>CASCADE Data Integration</a:t>
          </a:r>
          <a:endParaRPr lang="en-US" sz="1800" kern="1200" dirty="0"/>
        </a:p>
        <a:p>
          <a:pPr marL="171450" lvl="1" indent="-171450" algn="l" defTabSz="800100">
            <a:lnSpc>
              <a:spcPct val="90000"/>
            </a:lnSpc>
            <a:spcBef>
              <a:spcPct val="0"/>
            </a:spcBef>
            <a:spcAft>
              <a:spcPct val="15000"/>
            </a:spcAft>
            <a:buChar char="••"/>
          </a:pPr>
          <a:r>
            <a:rPr lang="en-US" sz="1800" kern="1200" dirty="0" smtClean="0"/>
            <a:t>Data Access</a:t>
          </a:r>
          <a:endParaRPr lang="en-US" sz="1800" kern="1200" dirty="0"/>
        </a:p>
      </dsp:txBody>
      <dsp:txXfrm rot="10800000">
        <a:off x="2085884" y="3740954"/>
        <a:ext cx="5061916" cy="1440380"/>
      </dsp:txXfrm>
    </dsp:sp>
    <dsp:sp modelId="{6550A625-D781-417E-B9A4-0D1C22B597A5}">
      <dsp:nvSpPr>
        <dsp:cNvPr id="0" name=""/>
        <dsp:cNvSpPr/>
      </dsp:nvSpPr>
      <dsp:spPr>
        <a:xfrm>
          <a:off x="1005599" y="3740954"/>
          <a:ext cx="1440380" cy="144038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C309E-C1F0-4A36-B31D-E9D06A28EFA6}">
      <dsp:nvSpPr>
        <dsp:cNvPr id="0" name=""/>
        <dsp:cNvSpPr/>
      </dsp:nvSpPr>
      <dsp:spPr>
        <a:xfrm rot="10800000">
          <a:off x="1376933" y="0"/>
          <a:ext cx="4256532" cy="1219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633" tIns="129540" rIns="241808" bIns="129540" numCol="1" spcCol="1270" anchor="ctr" anchorCtr="0">
          <a:noAutofit/>
        </a:bodyPr>
        <a:lstStyle/>
        <a:p>
          <a:pPr lvl="0" algn="ctr" defTabSz="1511300">
            <a:lnSpc>
              <a:spcPct val="90000"/>
            </a:lnSpc>
            <a:spcBef>
              <a:spcPct val="0"/>
            </a:spcBef>
            <a:spcAft>
              <a:spcPct val="35000"/>
            </a:spcAft>
          </a:pPr>
          <a:r>
            <a:rPr lang="en-US" sz="3400" kern="1200" dirty="0" smtClean="0"/>
            <a:t>Server Preparation</a:t>
          </a:r>
          <a:endParaRPr lang="en-US" sz="3400" kern="1200" dirty="0"/>
        </a:p>
      </dsp:txBody>
      <dsp:txXfrm rot="10800000">
        <a:off x="1681733" y="0"/>
        <a:ext cx="3951732" cy="1219200"/>
      </dsp:txXfrm>
    </dsp:sp>
    <dsp:sp modelId="{24B8A3F1-FDBA-4E88-AABD-48CB7B2B9CDC}">
      <dsp:nvSpPr>
        <dsp:cNvPr id="0" name=""/>
        <dsp:cNvSpPr/>
      </dsp:nvSpPr>
      <dsp:spPr>
        <a:xfrm>
          <a:off x="767333" y="0"/>
          <a:ext cx="1219200" cy="12192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57073-0CE3-486F-BC2B-7172D942A79A}">
      <dsp:nvSpPr>
        <dsp:cNvPr id="0" name=""/>
        <dsp:cNvSpPr/>
      </dsp:nvSpPr>
      <dsp:spPr>
        <a:xfrm rot="10800000">
          <a:off x="1121663" y="0"/>
          <a:ext cx="3243072" cy="12192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7633" tIns="121920" rIns="227584" bIns="121920" numCol="1" spcCol="1270" anchor="ctr" anchorCtr="0">
          <a:noAutofit/>
        </a:bodyPr>
        <a:lstStyle/>
        <a:p>
          <a:pPr lvl="0" algn="ctr" defTabSz="1422400">
            <a:lnSpc>
              <a:spcPct val="90000"/>
            </a:lnSpc>
            <a:spcBef>
              <a:spcPct val="0"/>
            </a:spcBef>
            <a:spcAft>
              <a:spcPct val="35000"/>
            </a:spcAft>
          </a:pPr>
          <a:r>
            <a:rPr lang="en-US" sz="3200" kern="1200" dirty="0" smtClean="0"/>
            <a:t>Key Software Installation</a:t>
          </a:r>
          <a:endParaRPr lang="en-US" sz="3200" kern="1200" dirty="0"/>
        </a:p>
      </dsp:txBody>
      <dsp:txXfrm rot="10800000">
        <a:off x="1426463" y="0"/>
        <a:ext cx="2938272" cy="1219200"/>
      </dsp:txXfrm>
    </dsp:sp>
    <dsp:sp modelId="{F053AB4A-8E36-4BD6-ADA2-FF14A1BAA1BA}">
      <dsp:nvSpPr>
        <dsp:cNvPr id="0" name=""/>
        <dsp:cNvSpPr/>
      </dsp:nvSpPr>
      <dsp:spPr>
        <a:xfrm>
          <a:off x="512063" y="0"/>
          <a:ext cx="1219200" cy="12192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D5B74-2ACF-46D2-8491-D97B826EDB10}">
      <dsp:nvSpPr>
        <dsp:cNvPr id="0" name=""/>
        <dsp:cNvSpPr/>
      </dsp:nvSpPr>
      <dsp:spPr>
        <a:xfrm rot="10800000">
          <a:off x="1142991" y="0"/>
          <a:ext cx="3445764" cy="1066800"/>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70429" tIns="114300" rIns="213360" bIns="114300" numCol="1" spcCol="1270" anchor="ctr" anchorCtr="0">
          <a:noAutofit/>
        </a:bodyPr>
        <a:lstStyle/>
        <a:p>
          <a:pPr lvl="0" algn="ctr" defTabSz="1333500">
            <a:lnSpc>
              <a:spcPct val="90000"/>
            </a:lnSpc>
            <a:spcBef>
              <a:spcPct val="0"/>
            </a:spcBef>
            <a:spcAft>
              <a:spcPct val="35000"/>
            </a:spcAft>
          </a:pPr>
          <a:r>
            <a:rPr lang="en-US" sz="3000" kern="1200" dirty="0" smtClean="0"/>
            <a:t>Databases and Data Services</a:t>
          </a:r>
          <a:endParaRPr lang="en-US" sz="3000" kern="1200" dirty="0"/>
        </a:p>
      </dsp:txBody>
      <dsp:txXfrm rot="10800000">
        <a:off x="1409691" y="0"/>
        <a:ext cx="3179064" cy="1066800"/>
      </dsp:txXfrm>
    </dsp:sp>
    <dsp:sp modelId="{6550A625-D781-417E-B9A4-0D1C22B597A5}">
      <dsp:nvSpPr>
        <dsp:cNvPr id="0" name=""/>
        <dsp:cNvSpPr/>
      </dsp:nvSpPr>
      <dsp:spPr>
        <a:xfrm>
          <a:off x="601217" y="0"/>
          <a:ext cx="1066800" cy="10668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27000">
              <a:schemeClr val="bg1"/>
            </a:gs>
            <a:gs pos="417">
              <a:srgbClr val="7DBF6F">
                <a:alpha val="67000"/>
              </a:srgbClr>
            </a:gs>
            <a:gs pos="417">
              <a:schemeClr val="accent1">
                <a:tint val="44500"/>
                <a:satMod val="160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Slide Number Placeholder 5"/>
          <p:cNvSpPr>
            <a:spLocks noGrp="1"/>
          </p:cNvSpPr>
          <p:nvPr>
            <p:ph type="sldNum" sz="quarter" idx="12"/>
          </p:nvPr>
        </p:nvSpPr>
        <p:spPr>
          <a:xfrm>
            <a:off x="6084168" y="6356350"/>
            <a:ext cx="1152128" cy="365125"/>
          </a:xfrm>
          <a:prstGeom prst="rect">
            <a:avLst/>
          </a:prstGeom>
        </p:spPr>
        <p:txBody>
          <a:bodyPr/>
          <a:lstStyle/>
          <a:p>
            <a:fld id="{B03D4AEF-FEDD-4FEA-A429-FB0A8DE9F55F}" type="slidenum">
              <a:rPr lang="en-GB" smtClean="0"/>
              <a:t>‹#›</a:t>
            </a:fld>
            <a:endParaRPr lang="en-GB"/>
          </a:p>
        </p:txBody>
      </p:sp>
    </p:spTree>
    <p:extLst>
      <p:ext uri="{BB962C8B-B14F-4D97-AF65-F5344CB8AC3E}">
        <p14:creationId xmlns:p14="http://schemas.microsoft.com/office/powerpoint/2010/main" val="27064360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979712" y="6356350"/>
            <a:ext cx="1296144" cy="365125"/>
          </a:xfrm>
          <a:prstGeom prst="rect">
            <a:avLst/>
          </a:prstGeom>
        </p:spPr>
        <p:txBody>
          <a:bodyPr/>
          <a:lstStyle/>
          <a:p>
            <a:fld id="{5A92BEEE-DE27-4630-BDC1-9AC29A81A1AE}" type="datetimeFigureOut">
              <a:rPr lang="en-GB" smtClean="0"/>
              <a:t>13/08/2015</a:t>
            </a:fld>
            <a:endParaRPr lang="en-GB"/>
          </a:p>
        </p:txBody>
      </p:sp>
      <p:sp>
        <p:nvSpPr>
          <p:cNvPr id="5" name="Footer Placeholder 4"/>
          <p:cNvSpPr>
            <a:spLocks noGrp="1"/>
          </p:cNvSpPr>
          <p:nvPr>
            <p:ph type="ftr" sz="quarter" idx="11"/>
          </p:nvPr>
        </p:nvSpPr>
        <p:spPr>
          <a:xfrm>
            <a:off x="3419872" y="6356350"/>
            <a:ext cx="252028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084168" y="6356350"/>
            <a:ext cx="1152128" cy="365125"/>
          </a:xfrm>
          <a:prstGeom prst="rect">
            <a:avLst/>
          </a:prstGeom>
        </p:spPr>
        <p:txBody>
          <a:bodyPr/>
          <a:lstStyle/>
          <a:p>
            <a:fld id="{B03D4AEF-FEDD-4FEA-A429-FB0A8DE9F55F}" type="slidenum">
              <a:rPr lang="en-GB" smtClean="0"/>
              <a:t>‹#›</a:t>
            </a:fld>
            <a:endParaRPr lang="en-GB"/>
          </a:p>
        </p:txBody>
      </p:sp>
    </p:spTree>
    <p:extLst>
      <p:ext uri="{BB962C8B-B14F-4D97-AF65-F5344CB8AC3E}">
        <p14:creationId xmlns:p14="http://schemas.microsoft.com/office/powerpoint/2010/main" val="289014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979712" y="6356350"/>
            <a:ext cx="1296144" cy="365125"/>
          </a:xfrm>
          <a:prstGeom prst="rect">
            <a:avLst/>
          </a:prstGeom>
        </p:spPr>
        <p:txBody>
          <a:bodyPr/>
          <a:lstStyle/>
          <a:p>
            <a:fld id="{5A92BEEE-DE27-4630-BDC1-9AC29A81A1AE}" type="datetimeFigureOut">
              <a:rPr lang="en-GB" smtClean="0"/>
              <a:t>13/08/2015</a:t>
            </a:fld>
            <a:endParaRPr lang="en-GB"/>
          </a:p>
        </p:txBody>
      </p:sp>
      <p:sp>
        <p:nvSpPr>
          <p:cNvPr id="5" name="Footer Placeholder 4"/>
          <p:cNvSpPr>
            <a:spLocks noGrp="1"/>
          </p:cNvSpPr>
          <p:nvPr>
            <p:ph type="ftr" sz="quarter" idx="11"/>
          </p:nvPr>
        </p:nvSpPr>
        <p:spPr>
          <a:xfrm>
            <a:off x="3419872" y="6356350"/>
            <a:ext cx="252028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084168" y="6356350"/>
            <a:ext cx="1152128" cy="365125"/>
          </a:xfrm>
          <a:prstGeom prst="rect">
            <a:avLst/>
          </a:prstGeom>
        </p:spPr>
        <p:txBody>
          <a:bodyPr/>
          <a:lstStyle/>
          <a:p>
            <a:fld id="{B03D4AEF-FEDD-4FEA-A429-FB0A8DE9F55F}" type="slidenum">
              <a:rPr lang="en-GB" smtClean="0"/>
              <a:t>‹#›</a:t>
            </a:fld>
            <a:endParaRPr lang="en-GB"/>
          </a:p>
        </p:txBody>
      </p:sp>
    </p:spTree>
    <p:extLst>
      <p:ext uri="{BB962C8B-B14F-4D97-AF65-F5344CB8AC3E}">
        <p14:creationId xmlns:p14="http://schemas.microsoft.com/office/powerpoint/2010/main" val="199988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979712" y="6356350"/>
            <a:ext cx="1296144" cy="365125"/>
          </a:xfrm>
          <a:prstGeom prst="rect">
            <a:avLst/>
          </a:prstGeom>
        </p:spPr>
        <p:txBody>
          <a:bodyPr/>
          <a:lstStyle/>
          <a:p>
            <a:fld id="{5A92BEEE-DE27-4630-BDC1-9AC29A81A1AE}" type="datetimeFigureOut">
              <a:rPr lang="en-GB" smtClean="0"/>
              <a:t>13/08/2015</a:t>
            </a:fld>
            <a:endParaRPr lang="en-GB"/>
          </a:p>
        </p:txBody>
      </p:sp>
      <p:sp>
        <p:nvSpPr>
          <p:cNvPr id="5" name="Footer Placeholder 4"/>
          <p:cNvSpPr>
            <a:spLocks noGrp="1"/>
          </p:cNvSpPr>
          <p:nvPr>
            <p:ph type="ftr" sz="quarter" idx="11"/>
          </p:nvPr>
        </p:nvSpPr>
        <p:spPr>
          <a:xfrm>
            <a:off x="3419872" y="6356350"/>
            <a:ext cx="252028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084168" y="6356350"/>
            <a:ext cx="1152128" cy="365125"/>
          </a:xfrm>
          <a:prstGeom prst="rect">
            <a:avLst/>
          </a:prstGeom>
        </p:spPr>
        <p:txBody>
          <a:bodyPr/>
          <a:lstStyle/>
          <a:p>
            <a:fld id="{B03D4AEF-FEDD-4FEA-A429-FB0A8DE9F55F}" type="slidenum">
              <a:rPr lang="en-GB" smtClean="0"/>
              <a:t>‹#›</a:t>
            </a:fld>
            <a:endParaRPr lang="en-GB"/>
          </a:p>
        </p:txBody>
      </p:sp>
    </p:spTree>
    <p:extLst>
      <p:ext uri="{BB962C8B-B14F-4D97-AF65-F5344CB8AC3E}">
        <p14:creationId xmlns:p14="http://schemas.microsoft.com/office/powerpoint/2010/main" val="35341137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979712" y="6356350"/>
            <a:ext cx="1296144" cy="365125"/>
          </a:xfrm>
          <a:prstGeom prst="rect">
            <a:avLst/>
          </a:prstGeom>
        </p:spPr>
        <p:txBody>
          <a:bodyPr/>
          <a:lstStyle/>
          <a:p>
            <a:fld id="{5A92BEEE-DE27-4630-BDC1-9AC29A81A1AE}" type="datetimeFigureOut">
              <a:rPr lang="en-GB" smtClean="0"/>
              <a:t>13/08/2015</a:t>
            </a:fld>
            <a:endParaRPr lang="en-GB"/>
          </a:p>
        </p:txBody>
      </p:sp>
      <p:sp>
        <p:nvSpPr>
          <p:cNvPr id="5" name="Footer Placeholder 4"/>
          <p:cNvSpPr>
            <a:spLocks noGrp="1"/>
          </p:cNvSpPr>
          <p:nvPr>
            <p:ph type="ftr" sz="quarter" idx="11"/>
          </p:nvPr>
        </p:nvSpPr>
        <p:spPr>
          <a:xfrm>
            <a:off x="3419872" y="6356350"/>
            <a:ext cx="252028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084168" y="6356350"/>
            <a:ext cx="1152128" cy="365125"/>
          </a:xfrm>
          <a:prstGeom prst="rect">
            <a:avLst/>
          </a:prstGeom>
        </p:spPr>
        <p:txBody>
          <a:bodyPr/>
          <a:lstStyle/>
          <a:p>
            <a:fld id="{B03D4AEF-FEDD-4FEA-A429-FB0A8DE9F55F}" type="slidenum">
              <a:rPr lang="en-GB" smtClean="0"/>
              <a:t>‹#›</a:t>
            </a:fld>
            <a:endParaRPr lang="en-GB"/>
          </a:p>
        </p:txBody>
      </p:sp>
    </p:spTree>
    <p:extLst>
      <p:ext uri="{BB962C8B-B14F-4D97-AF65-F5344CB8AC3E}">
        <p14:creationId xmlns:p14="http://schemas.microsoft.com/office/powerpoint/2010/main" val="25544427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979712" y="6356350"/>
            <a:ext cx="1296144" cy="365125"/>
          </a:xfrm>
          <a:prstGeom prst="rect">
            <a:avLst/>
          </a:prstGeom>
        </p:spPr>
        <p:txBody>
          <a:bodyPr/>
          <a:lstStyle/>
          <a:p>
            <a:fld id="{5A92BEEE-DE27-4630-BDC1-9AC29A81A1AE}" type="datetimeFigureOut">
              <a:rPr lang="en-GB" smtClean="0"/>
              <a:t>13/08/2015</a:t>
            </a:fld>
            <a:endParaRPr lang="en-GB"/>
          </a:p>
        </p:txBody>
      </p:sp>
      <p:sp>
        <p:nvSpPr>
          <p:cNvPr id="6" name="Footer Placeholder 5"/>
          <p:cNvSpPr>
            <a:spLocks noGrp="1"/>
          </p:cNvSpPr>
          <p:nvPr>
            <p:ph type="ftr" sz="quarter" idx="11"/>
          </p:nvPr>
        </p:nvSpPr>
        <p:spPr>
          <a:xfrm>
            <a:off x="3419872" y="6356350"/>
            <a:ext cx="252028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084168" y="6356350"/>
            <a:ext cx="1152128" cy="365125"/>
          </a:xfrm>
          <a:prstGeom prst="rect">
            <a:avLst/>
          </a:prstGeom>
        </p:spPr>
        <p:txBody>
          <a:bodyPr/>
          <a:lstStyle/>
          <a:p>
            <a:fld id="{B03D4AEF-FEDD-4FEA-A429-FB0A8DE9F55F}" type="slidenum">
              <a:rPr lang="en-GB" smtClean="0"/>
              <a:t>‹#›</a:t>
            </a:fld>
            <a:endParaRPr lang="en-GB"/>
          </a:p>
        </p:txBody>
      </p:sp>
    </p:spTree>
    <p:extLst>
      <p:ext uri="{BB962C8B-B14F-4D97-AF65-F5344CB8AC3E}">
        <p14:creationId xmlns:p14="http://schemas.microsoft.com/office/powerpoint/2010/main" val="31846369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1979712" y="6356350"/>
            <a:ext cx="1296144" cy="365125"/>
          </a:xfrm>
          <a:prstGeom prst="rect">
            <a:avLst/>
          </a:prstGeom>
        </p:spPr>
        <p:txBody>
          <a:bodyPr/>
          <a:lstStyle/>
          <a:p>
            <a:fld id="{5A92BEEE-DE27-4630-BDC1-9AC29A81A1AE}" type="datetimeFigureOut">
              <a:rPr lang="en-GB" smtClean="0"/>
              <a:t>13/08/2015</a:t>
            </a:fld>
            <a:endParaRPr lang="en-GB"/>
          </a:p>
        </p:txBody>
      </p:sp>
      <p:sp>
        <p:nvSpPr>
          <p:cNvPr id="8" name="Footer Placeholder 7"/>
          <p:cNvSpPr>
            <a:spLocks noGrp="1"/>
          </p:cNvSpPr>
          <p:nvPr>
            <p:ph type="ftr" sz="quarter" idx="11"/>
          </p:nvPr>
        </p:nvSpPr>
        <p:spPr>
          <a:xfrm>
            <a:off x="3419872" y="6356350"/>
            <a:ext cx="252028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084168" y="6356350"/>
            <a:ext cx="1152128" cy="365125"/>
          </a:xfrm>
          <a:prstGeom prst="rect">
            <a:avLst/>
          </a:prstGeom>
        </p:spPr>
        <p:txBody>
          <a:bodyPr/>
          <a:lstStyle/>
          <a:p>
            <a:fld id="{B03D4AEF-FEDD-4FEA-A429-FB0A8DE9F55F}" type="slidenum">
              <a:rPr lang="en-GB" smtClean="0"/>
              <a:t>‹#›</a:t>
            </a:fld>
            <a:endParaRPr lang="en-GB"/>
          </a:p>
        </p:txBody>
      </p:sp>
    </p:spTree>
    <p:extLst>
      <p:ext uri="{BB962C8B-B14F-4D97-AF65-F5344CB8AC3E}">
        <p14:creationId xmlns:p14="http://schemas.microsoft.com/office/powerpoint/2010/main" val="16468161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979712" y="6356350"/>
            <a:ext cx="1296144" cy="365125"/>
          </a:xfrm>
          <a:prstGeom prst="rect">
            <a:avLst/>
          </a:prstGeom>
        </p:spPr>
        <p:txBody>
          <a:bodyPr/>
          <a:lstStyle/>
          <a:p>
            <a:fld id="{5A92BEEE-DE27-4630-BDC1-9AC29A81A1AE}" type="datetimeFigureOut">
              <a:rPr lang="en-GB" smtClean="0"/>
              <a:t>13/08/2015</a:t>
            </a:fld>
            <a:endParaRPr lang="en-GB"/>
          </a:p>
        </p:txBody>
      </p:sp>
      <p:sp>
        <p:nvSpPr>
          <p:cNvPr id="4" name="Footer Placeholder 3"/>
          <p:cNvSpPr>
            <a:spLocks noGrp="1"/>
          </p:cNvSpPr>
          <p:nvPr>
            <p:ph type="ftr" sz="quarter" idx="11"/>
          </p:nvPr>
        </p:nvSpPr>
        <p:spPr>
          <a:xfrm>
            <a:off x="3419872" y="6356350"/>
            <a:ext cx="252028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084168" y="6356350"/>
            <a:ext cx="1152128" cy="365125"/>
          </a:xfrm>
          <a:prstGeom prst="rect">
            <a:avLst/>
          </a:prstGeom>
        </p:spPr>
        <p:txBody>
          <a:bodyPr/>
          <a:lstStyle/>
          <a:p>
            <a:fld id="{B03D4AEF-FEDD-4FEA-A429-FB0A8DE9F55F}" type="slidenum">
              <a:rPr lang="en-GB" smtClean="0"/>
              <a:t>‹#›</a:t>
            </a:fld>
            <a:endParaRPr lang="en-GB"/>
          </a:p>
        </p:txBody>
      </p:sp>
    </p:spTree>
    <p:extLst>
      <p:ext uri="{BB962C8B-B14F-4D97-AF65-F5344CB8AC3E}">
        <p14:creationId xmlns:p14="http://schemas.microsoft.com/office/powerpoint/2010/main" val="20727774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79712" y="6356350"/>
            <a:ext cx="1296144" cy="365125"/>
          </a:xfrm>
          <a:prstGeom prst="rect">
            <a:avLst/>
          </a:prstGeom>
        </p:spPr>
        <p:txBody>
          <a:bodyPr/>
          <a:lstStyle/>
          <a:p>
            <a:fld id="{5A92BEEE-DE27-4630-BDC1-9AC29A81A1AE}" type="datetimeFigureOut">
              <a:rPr lang="en-GB" smtClean="0"/>
              <a:t>13/08/2015</a:t>
            </a:fld>
            <a:endParaRPr lang="en-GB"/>
          </a:p>
        </p:txBody>
      </p:sp>
      <p:sp>
        <p:nvSpPr>
          <p:cNvPr id="3" name="Footer Placeholder 2"/>
          <p:cNvSpPr>
            <a:spLocks noGrp="1"/>
          </p:cNvSpPr>
          <p:nvPr>
            <p:ph type="ftr" sz="quarter" idx="11"/>
          </p:nvPr>
        </p:nvSpPr>
        <p:spPr>
          <a:xfrm>
            <a:off x="3419872" y="6356350"/>
            <a:ext cx="252028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084168" y="6356350"/>
            <a:ext cx="1152128" cy="365125"/>
          </a:xfrm>
          <a:prstGeom prst="rect">
            <a:avLst/>
          </a:prstGeom>
        </p:spPr>
        <p:txBody>
          <a:bodyPr/>
          <a:lstStyle/>
          <a:p>
            <a:fld id="{B03D4AEF-FEDD-4FEA-A429-FB0A8DE9F55F}" type="slidenum">
              <a:rPr lang="en-GB" smtClean="0"/>
              <a:t>‹#›</a:t>
            </a:fld>
            <a:endParaRPr lang="en-GB"/>
          </a:p>
        </p:txBody>
      </p:sp>
    </p:spTree>
    <p:extLst>
      <p:ext uri="{BB962C8B-B14F-4D97-AF65-F5344CB8AC3E}">
        <p14:creationId xmlns:p14="http://schemas.microsoft.com/office/powerpoint/2010/main" val="42339630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979712" y="6356350"/>
            <a:ext cx="1296144" cy="365125"/>
          </a:xfrm>
          <a:prstGeom prst="rect">
            <a:avLst/>
          </a:prstGeom>
        </p:spPr>
        <p:txBody>
          <a:bodyPr/>
          <a:lstStyle/>
          <a:p>
            <a:fld id="{5A92BEEE-DE27-4630-BDC1-9AC29A81A1AE}" type="datetimeFigureOut">
              <a:rPr lang="en-GB" smtClean="0"/>
              <a:t>13/08/2015</a:t>
            </a:fld>
            <a:endParaRPr lang="en-GB"/>
          </a:p>
        </p:txBody>
      </p:sp>
      <p:sp>
        <p:nvSpPr>
          <p:cNvPr id="6" name="Footer Placeholder 5"/>
          <p:cNvSpPr>
            <a:spLocks noGrp="1"/>
          </p:cNvSpPr>
          <p:nvPr>
            <p:ph type="ftr" sz="quarter" idx="11"/>
          </p:nvPr>
        </p:nvSpPr>
        <p:spPr>
          <a:xfrm>
            <a:off x="3419872" y="6356350"/>
            <a:ext cx="252028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084168" y="6356350"/>
            <a:ext cx="1152128" cy="365125"/>
          </a:xfrm>
          <a:prstGeom prst="rect">
            <a:avLst/>
          </a:prstGeom>
        </p:spPr>
        <p:txBody>
          <a:bodyPr/>
          <a:lstStyle/>
          <a:p>
            <a:fld id="{B03D4AEF-FEDD-4FEA-A429-FB0A8DE9F55F}" type="slidenum">
              <a:rPr lang="en-GB" smtClean="0"/>
              <a:t>‹#›</a:t>
            </a:fld>
            <a:endParaRPr lang="en-GB"/>
          </a:p>
        </p:txBody>
      </p:sp>
    </p:spTree>
    <p:extLst>
      <p:ext uri="{BB962C8B-B14F-4D97-AF65-F5344CB8AC3E}">
        <p14:creationId xmlns:p14="http://schemas.microsoft.com/office/powerpoint/2010/main" val="3012750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979712" y="6356350"/>
            <a:ext cx="1296144" cy="365125"/>
          </a:xfrm>
          <a:prstGeom prst="rect">
            <a:avLst/>
          </a:prstGeom>
        </p:spPr>
        <p:txBody>
          <a:bodyPr/>
          <a:lstStyle/>
          <a:p>
            <a:fld id="{5A92BEEE-DE27-4630-BDC1-9AC29A81A1AE}" type="datetimeFigureOut">
              <a:rPr lang="en-GB" smtClean="0"/>
              <a:t>13/08/2015</a:t>
            </a:fld>
            <a:endParaRPr lang="en-GB"/>
          </a:p>
        </p:txBody>
      </p:sp>
      <p:sp>
        <p:nvSpPr>
          <p:cNvPr id="6" name="Footer Placeholder 5"/>
          <p:cNvSpPr>
            <a:spLocks noGrp="1"/>
          </p:cNvSpPr>
          <p:nvPr>
            <p:ph type="ftr" sz="quarter" idx="11"/>
          </p:nvPr>
        </p:nvSpPr>
        <p:spPr>
          <a:xfrm>
            <a:off x="3419872" y="6356350"/>
            <a:ext cx="252028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084168" y="6356350"/>
            <a:ext cx="1152128" cy="365125"/>
          </a:xfrm>
          <a:prstGeom prst="rect">
            <a:avLst/>
          </a:prstGeom>
        </p:spPr>
        <p:txBody>
          <a:bodyPr/>
          <a:lstStyle/>
          <a:p>
            <a:fld id="{B03D4AEF-FEDD-4FEA-A429-FB0A8DE9F55F}" type="slidenum">
              <a:rPr lang="en-GB" smtClean="0"/>
              <a:t>‹#›</a:t>
            </a:fld>
            <a:endParaRPr lang="en-GB"/>
          </a:p>
        </p:txBody>
      </p:sp>
    </p:spTree>
    <p:extLst>
      <p:ext uri="{BB962C8B-B14F-4D97-AF65-F5344CB8AC3E}">
        <p14:creationId xmlns:p14="http://schemas.microsoft.com/office/powerpoint/2010/main" val="4223943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20000">
              <a:schemeClr val="bg1"/>
            </a:gs>
            <a:gs pos="417">
              <a:srgbClr val="7DBF6F">
                <a:alpha val="67000"/>
              </a:srgbClr>
            </a:gs>
            <a:gs pos="417">
              <a:schemeClr val="accent1">
                <a:tint val="44500"/>
                <a:satMod val="160000"/>
              </a:schemeClr>
            </a:gs>
            <a:gs pos="100000">
              <a:schemeClr val="bg1"/>
            </a:gs>
          </a:gsLst>
          <a:lin ang="5400000" scaled="1"/>
          <a:tileRect/>
        </a:gra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7" y="5301208"/>
            <a:ext cx="9143245" cy="1584176"/>
          </a:xfrm>
          <a:prstGeom prst="rect">
            <a:avLst/>
          </a:prstGeom>
        </p:spPr>
      </p:pic>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5" y="247"/>
            <a:ext cx="9143245" cy="54843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extBox 14"/>
          <p:cNvSpPr txBox="1"/>
          <p:nvPr/>
        </p:nvSpPr>
        <p:spPr>
          <a:xfrm>
            <a:off x="116382" y="89014"/>
            <a:ext cx="3312368" cy="288147"/>
          </a:xfrm>
          <a:prstGeom prst="rect">
            <a:avLst/>
          </a:prstGeom>
          <a:gradFill>
            <a:gsLst>
              <a:gs pos="0">
                <a:srgbClr val="006699"/>
              </a:gs>
              <a:gs pos="72000">
                <a:srgbClr val="009999"/>
              </a:gs>
              <a:gs pos="100000">
                <a:srgbClr val="00FFFF"/>
              </a:gs>
            </a:gsLst>
          </a:gradFill>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lIns="36000" tIns="36000" rIns="36000" bIns="36000" rtlCol="0">
            <a:spAutoFit/>
          </a:bodyPr>
          <a:lstStyle/>
          <a:p>
            <a:pPr algn="ctr"/>
            <a:r>
              <a:rPr lang="en-GB" sz="1400" b="1" dirty="0" smtClean="0">
                <a:solidFill>
                  <a:schemeClr val="bg1"/>
                </a:solidFill>
              </a:rPr>
              <a:t>Plenary meeting 2015 – Chania</a:t>
            </a:r>
            <a:r>
              <a:rPr lang="en-GB" sz="1400" b="1" baseline="0" dirty="0" smtClean="0">
                <a:solidFill>
                  <a:schemeClr val="bg1"/>
                </a:solidFill>
              </a:rPr>
              <a:t> - Crete</a:t>
            </a:r>
            <a:endParaRPr lang="en-GB" sz="1400" b="1" dirty="0">
              <a:solidFill>
                <a:schemeClr val="bg1"/>
              </a:solidFill>
            </a:endParaRPr>
          </a:p>
        </p:txBody>
      </p:sp>
      <p:sp>
        <p:nvSpPr>
          <p:cNvPr id="7" name="Rectangle 6"/>
          <p:cNvSpPr/>
          <p:nvPr/>
        </p:nvSpPr>
        <p:spPr>
          <a:xfrm>
            <a:off x="0" y="5229200"/>
            <a:ext cx="9143622" cy="1656184"/>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9512" y="6278903"/>
            <a:ext cx="1185039" cy="462465"/>
          </a:xfrm>
          <a:prstGeom prst="rect">
            <a:avLst/>
          </a:prstGeom>
        </p:spPr>
      </p:pic>
    </p:spTree>
    <p:extLst>
      <p:ext uri="{BB962C8B-B14F-4D97-AF65-F5344CB8AC3E}">
        <p14:creationId xmlns:p14="http://schemas.microsoft.com/office/powerpoint/2010/main" val="673577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cascadeu.info/"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cascadeu.info/" TargetMode="Externa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cascadeu.info/"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cascadeu.info/"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5.xml"/><Relationship Id="rId7" Type="http://schemas.openxmlformats.org/officeDocument/2006/relationships/hyperlink" Target="http://cascadeu.info/"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openxmlformats.org/officeDocument/2006/relationships/image" Target="../media/image14.png"/><Relationship Id="rId5" Type="http://schemas.openxmlformats.org/officeDocument/2006/relationships/diagramColors" Target="../diagrams/colors5.xml"/><Relationship Id="rId10" Type="http://schemas.openxmlformats.org/officeDocument/2006/relationships/image" Target="../media/image13.png"/><Relationship Id="rId4" Type="http://schemas.openxmlformats.org/officeDocument/2006/relationships/diagramQuickStyle" Target="../diagrams/quickStyle5.xml"/><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hyperlink" Target="http://cascadeu.inf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cascadeu.info/"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hyperlink" Target="http://cascadeu.inf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cascadeu.info/"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cascadeu.inf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cascadeu.info/"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cascadeu.info/"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cascadeu.info/"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cascadeu.inf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30327" b="44401"/>
          <a:stretch/>
        </p:blipFill>
        <p:spPr>
          <a:xfrm>
            <a:off x="32181" y="812709"/>
            <a:ext cx="9111820" cy="3222057"/>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a:xfrm>
            <a:off x="0" y="4034766"/>
            <a:ext cx="9109881" cy="1228867"/>
          </a:xfrm>
          <a:solidFill>
            <a:schemeClr val="accent1"/>
          </a:solidFill>
          <a:ln>
            <a:solidFill>
              <a:schemeClr val="lt1">
                <a:alpha val="60000"/>
              </a:schemeClr>
            </a:solidFill>
          </a:ln>
          <a:effectLst>
            <a:outerShdw blurRad="40000" dist="20000" dir="5400000" rotWithShape="0">
              <a:srgbClr val="000000"/>
            </a:outerShdw>
          </a:effectLst>
        </p:spPr>
        <p:style>
          <a:lnRef idx="3">
            <a:schemeClr val="lt1"/>
          </a:lnRef>
          <a:fillRef idx="1">
            <a:schemeClr val="accent1"/>
          </a:fillRef>
          <a:effectRef idx="1">
            <a:schemeClr val="accent1"/>
          </a:effectRef>
          <a:fontRef idx="minor">
            <a:schemeClr val="lt1"/>
          </a:fontRef>
        </p:style>
        <p:txBody>
          <a:bodyPr/>
          <a:lstStyle/>
          <a:p>
            <a:r>
              <a:rPr lang="en-GB" dirty="0" smtClean="0"/>
              <a:t>CASCADE Data Services</a:t>
            </a:r>
            <a:endParaRPr lang="en-GB" dirty="0"/>
          </a:p>
        </p:txBody>
      </p:sp>
      <p:sp>
        <p:nvSpPr>
          <p:cNvPr id="4" name="TextBox 3"/>
          <p:cNvSpPr txBox="1"/>
          <p:nvPr/>
        </p:nvSpPr>
        <p:spPr>
          <a:xfrm>
            <a:off x="2321284" y="5410200"/>
            <a:ext cx="4533613" cy="369332"/>
          </a:xfrm>
          <a:prstGeom prst="rect">
            <a:avLst/>
          </a:prstGeom>
          <a:noFill/>
        </p:spPr>
        <p:txBody>
          <a:bodyPr wrap="none" rtlCol="0">
            <a:spAutoFit/>
          </a:bodyPr>
          <a:lstStyle/>
          <a:p>
            <a:r>
              <a:rPr lang="en-GB" dirty="0" smtClean="0"/>
              <a:t>Yusuf </a:t>
            </a:r>
            <a:r>
              <a:rPr lang="en-GB" dirty="0" err="1" smtClean="0"/>
              <a:t>Yigini</a:t>
            </a:r>
            <a:r>
              <a:rPr lang="en-GB" dirty="0" smtClean="0"/>
              <a:t>, </a:t>
            </a:r>
            <a:r>
              <a:rPr lang="en-GB" dirty="0" err="1" smtClean="0"/>
              <a:t>Panos</a:t>
            </a:r>
            <a:r>
              <a:rPr lang="en-GB" dirty="0" smtClean="0"/>
              <a:t> </a:t>
            </a:r>
            <a:r>
              <a:rPr lang="en-GB" dirty="0" err="1" smtClean="0"/>
              <a:t>Panagos</a:t>
            </a:r>
            <a:r>
              <a:rPr lang="en-GB" dirty="0" smtClean="0"/>
              <a:t>, Martha B. Dunbar</a:t>
            </a:r>
            <a:endParaRPr lang="en-GB" dirty="0"/>
          </a:p>
        </p:txBody>
      </p:sp>
      <p:sp>
        <p:nvSpPr>
          <p:cNvPr id="3" name="Rectangle 2"/>
          <p:cNvSpPr/>
          <p:nvPr/>
        </p:nvSpPr>
        <p:spPr>
          <a:xfrm>
            <a:off x="2057400" y="5730184"/>
            <a:ext cx="4572000" cy="253916"/>
          </a:xfrm>
          <a:prstGeom prst="rect">
            <a:avLst/>
          </a:prstGeom>
        </p:spPr>
        <p:txBody>
          <a:bodyPr>
            <a:spAutoFit/>
          </a:bodyPr>
          <a:lstStyle/>
          <a:p>
            <a:pPr algn="ctr"/>
            <a:r>
              <a:rPr lang="en-US" sz="1050" dirty="0">
                <a:latin typeface="+mj-lt"/>
              </a:rPr>
              <a:t>Joint Research Centre - European Commission</a:t>
            </a:r>
            <a:endParaRPr lang="en-US" sz="1050" b="0" i="0" dirty="0">
              <a:effectLst/>
              <a:latin typeface="+mj-lt"/>
            </a:endParaRPr>
          </a:p>
        </p:txBody>
      </p:sp>
    </p:spTree>
    <p:extLst>
      <p:ext uri="{BB962C8B-B14F-4D97-AF65-F5344CB8AC3E}">
        <p14:creationId xmlns:p14="http://schemas.microsoft.com/office/powerpoint/2010/main" val="2284447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238832537"/>
              </p:ext>
            </p:extLst>
          </p:nvPr>
        </p:nvGraphicFramePr>
        <p:xfrm>
          <a:off x="304800" y="762000"/>
          <a:ext cx="8305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304800" y="5562600"/>
            <a:ext cx="8585579"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7"/>
              </a:rPr>
              <a:t>http://</a:t>
            </a:r>
            <a:r>
              <a:rPr lang="en-GB" sz="1400" dirty="0" smtClean="0">
                <a:hlinkClick r:id="rId7"/>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4077280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16095257"/>
              </p:ext>
            </p:extLst>
          </p:nvPr>
        </p:nvGraphicFramePr>
        <p:xfrm>
          <a:off x="0" y="838200"/>
          <a:ext cx="81534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7"/>
              </a:rPr>
              <a:t>http://</a:t>
            </a:r>
            <a:r>
              <a:rPr lang="en-GB" sz="1400" dirty="0" smtClean="0">
                <a:hlinkClick r:id="rId7"/>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3210676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837539442"/>
              </p:ext>
            </p:extLst>
          </p:nvPr>
        </p:nvGraphicFramePr>
        <p:xfrm>
          <a:off x="1295400" y="914400"/>
          <a:ext cx="64008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304800" y="2438400"/>
            <a:ext cx="7391400" cy="3323987"/>
          </a:xfrm>
          <a:prstGeom prst="rect">
            <a:avLst/>
          </a:prstGeom>
          <a:noFill/>
        </p:spPr>
        <p:txBody>
          <a:bodyPr wrap="square" rtlCol="0">
            <a:spAutoFit/>
          </a:bodyPr>
          <a:lstStyle/>
          <a:p>
            <a:pPr marL="285750" indent="-285750">
              <a:buFont typeface="Arial" panose="020B0604020202020204" pitchFamily="34" charset="0"/>
              <a:buChar char="•"/>
            </a:pPr>
            <a:r>
              <a:rPr lang="en-US" sz="3200" dirty="0"/>
              <a:t>PHP </a:t>
            </a:r>
            <a:r>
              <a:rPr lang="en-US" sz="3200" dirty="0" smtClean="0"/>
              <a:t>5+</a:t>
            </a:r>
            <a:endParaRPr lang="en-US" sz="3200" dirty="0"/>
          </a:p>
          <a:p>
            <a:pPr marL="285750" indent="-285750">
              <a:buFont typeface="Arial" panose="020B0604020202020204" pitchFamily="34" charset="0"/>
              <a:buChar char="•"/>
            </a:pPr>
            <a:r>
              <a:rPr lang="en-US" sz="3200" dirty="0"/>
              <a:t>Apache </a:t>
            </a:r>
            <a:r>
              <a:rPr lang="en-US" sz="3200" dirty="0" smtClean="0"/>
              <a:t>Webserver</a:t>
            </a:r>
            <a:endParaRPr lang="en-US" sz="3200" dirty="0"/>
          </a:p>
          <a:p>
            <a:pPr marL="285750" indent="-285750">
              <a:buFont typeface="Arial" panose="020B0604020202020204" pitchFamily="34" charset="0"/>
              <a:buChar char="•"/>
            </a:pPr>
            <a:r>
              <a:rPr lang="en-US" sz="3200" dirty="0"/>
              <a:t>MySQL with support </a:t>
            </a:r>
            <a:endParaRPr lang="en-US" sz="3200" dirty="0" smtClean="0"/>
          </a:p>
          <a:p>
            <a:pPr marL="285750" indent="-285750">
              <a:buFont typeface="Arial" panose="020B0604020202020204" pitchFamily="34" charset="0"/>
              <a:buChar char="•"/>
            </a:pPr>
            <a:r>
              <a:rPr lang="en-US" sz="3200" dirty="0" smtClean="0"/>
              <a:t>Root </a:t>
            </a:r>
            <a:r>
              <a:rPr lang="en-US" sz="3200" dirty="0"/>
              <a:t>access to </a:t>
            </a:r>
            <a:r>
              <a:rPr lang="en-US" sz="3200" dirty="0" smtClean="0"/>
              <a:t>the MySQL </a:t>
            </a:r>
            <a:r>
              <a:rPr lang="en-US" sz="3200" dirty="0"/>
              <a:t>server</a:t>
            </a:r>
          </a:p>
          <a:p>
            <a:pPr marL="285750" indent="-285750">
              <a:buFont typeface="Arial" panose="020B0604020202020204" pitchFamily="34" charset="0"/>
              <a:buChar char="•"/>
            </a:pPr>
            <a:r>
              <a:rPr lang="en-US" sz="3200" dirty="0" smtClean="0"/>
              <a:t>An </a:t>
            </a:r>
            <a:r>
              <a:rPr lang="en-US" sz="3200" dirty="0"/>
              <a:t>FTP </a:t>
            </a:r>
            <a:r>
              <a:rPr lang="en-US" sz="3200" dirty="0" smtClean="0"/>
              <a:t>Client</a:t>
            </a:r>
          </a:p>
          <a:p>
            <a:pPr marL="285750" indent="-285750">
              <a:buFont typeface="Arial" panose="020B0604020202020204" pitchFamily="34" charset="0"/>
              <a:buChar char="•"/>
            </a:pPr>
            <a:r>
              <a:rPr lang="en-US" sz="3200" dirty="0" smtClean="0"/>
              <a:t>Databased (licensed)</a:t>
            </a:r>
            <a:endParaRPr lang="en-US" sz="3200" dirty="0"/>
          </a:p>
          <a:p>
            <a:endParaRPr lang="en-US" dirty="0"/>
          </a:p>
        </p:txBody>
      </p:sp>
      <p:sp>
        <p:nvSpPr>
          <p:cNvPr id="4" name="TextBox 3"/>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7"/>
              </a:rPr>
              <a:t>http://</a:t>
            </a:r>
            <a:r>
              <a:rPr lang="en-GB" sz="1400" dirty="0" smtClean="0">
                <a:hlinkClick r:id="rId7"/>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2652360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21074726"/>
              </p:ext>
            </p:extLst>
          </p:nvPr>
        </p:nvGraphicFramePr>
        <p:xfrm>
          <a:off x="1752600" y="762000"/>
          <a:ext cx="4876800"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762000" y="2971800"/>
            <a:ext cx="7924800" cy="1938992"/>
          </a:xfrm>
          <a:prstGeom prst="rect">
            <a:avLst/>
          </a:prstGeom>
          <a:noFill/>
        </p:spPr>
        <p:txBody>
          <a:bodyPr wrap="square" rtlCol="0">
            <a:spAutoFit/>
          </a:bodyPr>
          <a:lstStyle/>
          <a:p>
            <a:pPr algn="just"/>
            <a:r>
              <a:rPr lang="en-US" sz="2400" dirty="0" smtClean="0"/>
              <a:t>Database</a:t>
            </a:r>
            <a:r>
              <a:rPr lang="en-US" sz="2400" dirty="0" smtClean="0">
                <a:solidFill>
                  <a:schemeClr val="accent2"/>
                </a:solidFill>
              </a:rPr>
              <a:t>d</a:t>
            </a:r>
            <a:r>
              <a:rPr lang="en-US" sz="2400" dirty="0" smtClean="0"/>
              <a:t> </a:t>
            </a:r>
            <a:r>
              <a:rPr lang="en-US" sz="2400" dirty="0"/>
              <a:t>is a self-hosted database application, allowing access to MySQL databases for </a:t>
            </a:r>
            <a:r>
              <a:rPr lang="en-US" sz="2400" dirty="0" smtClean="0"/>
              <a:t>non-IT </a:t>
            </a:r>
            <a:r>
              <a:rPr lang="en-US" sz="2400" dirty="0"/>
              <a:t>people and technical people alike. </a:t>
            </a:r>
            <a:r>
              <a:rPr lang="en-US" sz="2400" dirty="0" smtClean="0"/>
              <a:t>And this framework allows partners </a:t>
            </a:r>
            <a:r>
              <a:rPr lang="en-US" sz="2400" dirty="0"/>
              <a:t>working with </a:t>
            </a:r>
            <a:r>
              <a:rPr lang="en-US" sz="2400" dirty="0" smtClean="0"/>
              <a:t>databases </a:t>
            </a:r>
            <a:r>
              <a:rPr lang="en-US" sz="2400" dirty="0"/>
              <a:t>in </a:t>
            </a:r>
            <a:r>
              <a:rPr lang="en-US" sz="2400" dirty="0" smtClean="0"/>
              <a:t>a very </a:t>
            </a:r>
            <a:r>
              <a:rPr lang="en-US" sz="2400" dirty="0"/>
              <a:t>user friendly environment.</a:t>
            </a:r>
          </a:p>
          <a:p>
            <a:pPr algn="just"/>
            <a:endParaRPr lang="en-US" sz="2400" dirty="0"/>
          </a:p>
        </p:txBody>
      </p:sp>
      <p:sp>
        <p:nvSpPr>
          <p:cNvPr id="6" name="TextBox 5"/>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7"/>
              </a:rPr>
              <a:t>http://</a:t>
            </a:r>
            <a:r>
              <a:rPr lang="en-GB" sz="1400" dirty="0" smtClean="0">
                <a:hlinkClick r:id="rId7"/>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74375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45821641"/>
              </p:ext>
            </p:extLst>
          </p:nvPr>
        </p:nvGraphicFramePr>
        <p:xfrm>
          <a:off x="1752600" y="1143000"/>
          <a:ext cx="5181600"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7"/>
              </a:rPr>
              <a:t>http://</a:t>
            </a:r>
            <a:r>
              <a:rPr lang="en-GB" sz="1400" dirty="0" smtClean="0">
                <a:hlinkClick r:id="rId7"/>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0781" y="3314700"/>
            <a:ext cx="1752600" cy="1752600"/>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9224" y="3505200"/>
            <a:ext cx="1371600" cy="1371600"/>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600" y="3454631"/>
            <a:ext cx="1423603" cy="1368798"/>
          </a:xfrm>
          <a:prstGeom prst="rect">
            <a:avLst/>
          </a:prstGeom>
        </p:spPr>
      </p:pic>
      <p:sp>
        <p:nvSpPr>
          <p:cNvPr id="7" name="Right Arrow 6"/>
          <p:cNvSpPr/>
          <p:nvPr/>
        </p:nvSpPr>
        <p:spPr>
          <a:xfrm>
            <a:off x="1728403" y="3921498"/>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3814237" y="3921498"/>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5885026" y="3962400"/>
            <a:ext cx="6858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79926" y="3089941"/>
            <a:ext cx="2352292" cy="2449131"/>
          </a:xfrm>
          <a:prstGeom prst="rect">
            <a:avLst/>
          </a:prstGeom>
        </p:spPr>
      </p:pic>
    </p:spTree>
    <p:extLst>
      <p:ext uri="{BB962C8B-B14F-4D97-AF65-F5344CB8AC3E}">
        <p14:creationId xmlns:p14="http://schemas.microsoft.com/office/powerpoint/2010/main" val="2611479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667000"/>
            <a:ext cx="7753084" cy="707886"/>
          </a:xfrm>
          <a:prstGeom prst="rect">
            <a:avLst/>
          </a:prstGeom>
          <a:noFill/>
        </p:spPr>
        <p:txBody>
          <a:bodyPr wrap="none" rtlCol="0">
            <a:spAutoFit/>
          </a:bodyPr>
          <a:lstStyle/>
          <a:p>
            <a:r>
              <a:rPr lang="en-GB" sz="4000" dirty="0" smtClean="0"/>
              <a:t>ACCESSING &amp; WORKING with DATA</a:t>
            </a:r>
            <a:endParaRPr lang="en-GB" sz="4000" dirty="0"/>
          </a:p>
        </p:txBody>
      </p:sp>
      <p:sp>
        <p:nvSpPr>
          <p:cNvPr id="3" name="TextBox 2"/>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2"/>
              </a:rPr>
              <a:t>http://</a:t>
            </a:r>
            <a:r>
              <a:rPr lang="en-GB" sz="1400" dirty="0" smtClean="0">
                <a:hlinkClick r:id="rId2"/>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3105939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2030" y="1107625"/>
            <a:ext cx="5114925" cy="4295775"/>
          </a:xfrm>
        </p:spPr>
      </p:pic>
      <p:sp>
        <p:nvSpPr>
          <p:cNvPr id="5" name="TextBox 4"/>
          <p:cNvSpPr txBox="1"/>
          <p:nvPr/>
        </p:nvSpPr>
        <p:spPr>
          <a:xfrm>
            <a:off x="5613779" y="1362686"/>
            <a:ext cx="3200400" cy="3785652"/>
          </a:xfrm>
          <a:prstGeom prst="rect">
            <a:avLst/>
          </a:prstGeom>
          <a:noFill/>
        </p:spPr>
        <p:txBody>
          <a:bodyPr wrap="square" rtlCol="0">
            <a:spAutoFit/>
          </a:bodyPr>
          <a:lstStyle/>
          <a:p>
            <a:pPr algn="just"/>
            <a:r>
              <a:rPr lang="en-GB" sz="2400" dirty="0" smtClean="0"/>
              <a:t>The </a:t>
            </a:r>
            <a:r>
              <a:rPr lang="en-GB" sz="2400" b="1" dirty="0" smtClean="0"/>
              <a:t>Cascade Data Browser </a:t>
            </a:r>
            <a:r>
              <a:rPr lang="en-GB" sz="2400" dirty="0" smtClean="0"/>
              <a:t>is running on a Linux Environment with Database</a:t>
            </a:r>
            <a:r>
              <a:rPr lang="en-GB" sz="2400" b="1" dirty="0" smtClean="0"/>
              <a:t>d </a:t>
            </a:r>
            <a:r>
              <a:rPr lang="en-GB" sz="2400" dirty="0" smtClean="0"/>
              <a:t>framework</a:t>
            </a:r>
            <a:r>
              <a:rPr lang="en-GB" sz="2400" b="1" dirty="0" smtClean="0"/>
              <a:t>. </a:t>
            </a:r>
          </a:p>
          <a:p>
            <a:pPr algn="just"/>
            <a:endParaRPr lang="en-GB" sz="2400" b="1" dirty="0"/>
          </a:p>
          <a:p>
            <a:pPr algn="just"/>
            <a:r>
              <a:rPr lang="en-GB" sz="2400" b="1" dirty="0" smtClean="0"/>
              <a:t>The system </a:t>
            </a:r>
            <a:r>
              <a:rPr lang="en-GB" sz="2400" dirty="0" smtClean="0"/>
              <a:t>is </a:t>
            </a:r>
            <a:r>
              <a:rPr lang="en-GB" sz="2400" dirty="0"/>
              <a:t>a self-hosted database application, allowing access to </a:t>
            </a:r>
            <a:r>
              <a:rPr lang="en-GB" sz="2400" u="sng" dirty="0"/>
              <a:t>MySQL </a:t>
            </a:r>
            <a:r>
              <a:rPr lang="en-GB" sz="2400" u="sng" dirty="0" smtClean="0"/>
              <a:t>databases and users</a:t>
            </a:r>
            <a:r>
              <a:rPr lang="en-GB" sz="2400" dirty="0" smtClean="0"/>
              <a:t>.</a:t>
            </a:r>
            <a:endParaRPr lang="en-GB" sz="2400" b="1" dirty="0"/>
          </a:p>
        </p:txBody>
      </p:sp>
      <p:sp>
        <p:nvSpPr>
          <p:cNvPr id="6" name="TextBox 5"/>
          <p:cNvSpPr txBox="1"/>
          <p:nvPr/>
        </p:nvSpPr>
        <p:spPr>
          <a:xfrm>
            <a:off x="558421" y="769141"/>
            <a:ext cx="8585579"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
        <p:nvSpPr>
          <p:cNvPr id="7" name="TextBox 6"/>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17186150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914400"/>
            <a:ext cx="8229600" cy="3702069"/>
          </a:xfrm>
        </p:spPr>
      </p:pic>
      <p:sp>
        <p:nvSpPr>
          <p:cNvPr id="5" name="TextBox 4"/>
          <p:cNvSpPr txBox="1"/>
          <p:nvPr/>
        </p:nvSpPr>
        <p:spPr>
          <a:xfrm>
            <a:off x="533400" y="5029200"/>
            <a:ext cx="6696898" cy="646331"/>
          </a:xfrm>
          <a:prstGeom prst="rect">
            <a:avLst/>
          </a:prstGeom>
          <a:noFill/>
        </p:spPr>
        <p:txBody>
          <a:bodyPr wrap="none" rtlCol="0">
            <a:spAutoFit/>
          </a:bodyPr>
          <a:lstStyle/>
          <a:p>
            <a:r>
              <a:rPr lang="en-GB" dirty="0" smtClean="0"/>
              <a:t>Database selection screen allows users to select database to work on.</a:t>
            </a:r>
          </a:p>
          <a:p>
            <a:r>
              <a:rPr lang="en-GB" dirty="0" smtClean="0"/>
              <a:t> (based on their permissions)</a:t>
            </a:r>
            <a:endParaRPr lang="en-GB" dirty="0"/>
          </a:p>
        </p:txBody>
      </p:sp>
      <p:sp>
        <p:nvSpPr>
          <p:cNvPr id="6" name="TextBox 5"/>
          <p:cNvSpPr txBox="1"/>
          <p:nvPr/>
        </p:nvSpPr>
        <p:spPr>
          <a:xfrm>
            <a:off x="1371600" y="6474023"/>
            <a:ext cx="8585579"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4010094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89994"/>
            <a:ext cx="8229600" cy="4148806"/>
          </a:xfrm>
        </p:spPr>
      </p:pic>
      <p:sp>
        <p:nvSpPr>
          <p:cNvPr id="7" name="TextBox 6"/>
          <p:cNvSpPr txBox="1"/>
          <p:nvPr/>
        </p:nvSpPr>
        <p:spPr>
          <a:xfrm>
            <a:off x="457200" y="5638800"/>
            <a:ext cx="1444498" cy="369332"/>
          </a:xfrm>
          <a:prstGeom prst="rect">
            <a:avLst/>
          </a:prstGeom>
          <a:noFill/>
        </p:spPr>
        <p:txBody>
          <a:bodyPr wrap="none" rtlCol="0">
            <a:spAutoFit/>
          </a:bodyPr>
          <a:lstStyle/>
          <a:p>
            <a:r>
              <a:rPr lang="en-GB" dirty="0" smtClean="0"/>
              <a:t>Soil Database</a:t>
            </a:r>
            <a:endParaRPr lang="en-GB" dirty="0"/>
          </a:p>
        </p:txBody>
      </p:sp>
      <p:sp>
        <p:nvSpPr>
          <p:cNvPr id="8" name="TextBox 7"/>
          <p:cNvSpPr txBox="1"/>
          <p:nvPr/>
        </p:nvSpPr>
        <p:spPr>
          <a:xfrm>
            <a:off x="366215" y="651120"/>
            <a:ext cx="2872133" cy="584775"/>
          </a:xfrm>
          <a:prstGeom prst="rect">
            <a:avLst/>
          </a:prstGeom>
          <a:noFill/>
        </p:spPr>
        <p:txBody>
          <a:bodyPr wrap="none" rtlCol="0">
            <a:spAutoFit/>
          </a:bodyPr>
          <a:lstStyle/>
          <a:p>
            <a:r>
              <a:rPr lang="en-GB" sz="3200" dirty="0" smtClean="0"/>
              <a:t>Database Tables</a:t>
            </a:r>
            <a:endParaRPr lang="en-GB" sz="3200" dirty="0"/>
          </a:p>
        </p:txBody>
      </p:sp>
    </p:spTree>
    <p:extLst>
      <p:ext uri="{BB962C8B-B14F-4D97-AF65-F5344CB8AC3E}">
        <p14:creationId xmlns:p14="http://schemas.microsoft.com/office/powerpoint/2010/main" val="16269023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669" y="1439703"/>
            <a:ext cx="8229600" cy="4099435"/>
          </a:xfrm>
        </p:spPr>
      </p:pic>
      <p:sp>
        <p:nvSpPr>
          <p:cNvPr id="5" name="TextBox 4"/>
          <p:cNvSpPr txBox="1"/>
          <p:nvPr/>
        </p:nvSpPr>
        <p:spPr>
          <a:xfrm>
            <a:off x="419669" y="5715000"/>
            <a:ext cx="2123851" cy="369332"/>
          </a:xfrm>
          <a:prstGeom prst="rect">
            <a:avLst/>
          </a:prstGeom>
          <a:noFill/>
        </p:spPr>
        <p:txBody>
          <a:bodyPr wrap="none" rtlCol="0">
            <a:spAutoFit/>
          </a:bodyPr>
          <a:lstStyle/>
          <a:p>
            <a:r>
              <a:rPr lang="en-GB" dirty="0" smtClean="0"/>
              <a:t>Vegetation Database</a:t>
            </a:r>
            <a:endParaRPr lang="en-GB" dirty="0"/>
          </a:p>
        </p:txBody>
      </p:sp>
      <p:sp>
        <p:nvSpPr>
          <p:cNvPr id="6" name="TextBox 5"/>
          <p:cNvSpPr txBox="1"/>
          <p:nvPr/>
        </p:nvSpPr>
        <p:spPr>
          <a:xfrm>
            <a:off x="366215" y="651120"/>
            <a:ext cx="2872133" cy="584775"/>
          </a:xfrm>
          <a:prstGeom prst="rect">
            <a:avLst/>
          </a:prstGeom>
          <a:noFill/>
        </p:spPr>
        <p:txBody>
          <a:bodyPr wrap="none" rtlCol="0">
            <a:spAutoFit/>
          </a:bodyPr>
          <a:lstStyle/>
          <a:p>
            <a:r>
              <a:rPr lang="en-GB" sz="3200" dirty="0" smtClean="0"/>
              <a:t>Database Tables</a:t>
            </a:r>
            <a:endParaRPr lang="en-GB" sz="3200" dirty="0"/>
          </a:p>
        </p:txBody>
      </p:sp>
      <p:sp>
        <p:nvSpPr>
          <p:cNvPr id="7" name="TextBox 6"/>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4792488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GB" dirty="0" smtClean="0"/>
              <a:t>Why Data Sharing is crucial for Scientific Projects?</a:t>
            </a:r>
            <a:endParaRPr lang="en-GB" dirty="0"/>
          </a:p>
        </p:txBody>
      </p:sp>
      <p:sp>
        <p:nvSpPr>
          <p:cNvPr id="3" name="Content Placeholder 2"/>
          <p:cNvSpPr>
            <a:spLocks noGrp="1"/>
          </p:cNvSpPr>
          <p:nvPr>
            <p:ph idx="1"/>
          </p:nvPr>
        </p:nvSpPr>
        <p:spPr>
          <a:xfrm>
            <a:off x="304800" y="2057400"/>
            <a:ext cx="8610600" cy="3505200"/>
          </a:xfrm>
        </p:spPr>
        <p:txBody>
          <a:bodyPr>
            <a:noAutofit/>
          </a:bodyPr>
          <a:lstStyle/>
          <a:p>
            <a:r>
              <a:rPr lang="en-GB" sz="2800" dirty="0"/>
              <a:t>Data sharing and exchange between partners is an important task throughout a projects entire life cycle</a:t>
            </a:r>
            <a:r>
              <a:rPr lang="en-GB" sz="2800" dirty="0" smtClean="0"/>
              <a:t>.</a:t>
            </a:r>
          </a:p>
          <a:p>
            <a:endParaRPr lang="en-GB" sz="2800" dirty="0" smtClean="0"/>
          </a:p>
          <a:p>
            <a:r>
              <a:rPr lang="en-GB" sz="2800" dirty="0"/>
              <a:t>Even if it sounds simple, we should </a:t>
            </a:r>
            <a:r>
              <a:rPr lang="en-GB" sz="2800" u="sng" dirty="0"/>
              <a:t>not</a:t>
            </a:r>
            <a:r>
              <a:rPr lang="en-GB" sz="2800" dirty="0"/>
              <a:t> underestimate the importance of data sharing. Like a lifeblood, data sharing  helps us to work in a better environment.</a:t>
            </a:r>
          </a:p>
          <a:p>
            <a:endParaRPr lang="en-GB" sz="2800" dirty="0"/>
          </a:p>
        </p:txBody>
      </p:sp>
    </p:spTree>
    <p:extLst>
      <p:ext uri="{BB962C8B-B14F-4D97-AF65-F5344CB8AC3E}">
        <p14:creationId xmlns:p14="http://schemas.microsoft.com/office/powerpoint/2010/main" val="2265315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371600"/>
            <a:ext cx="8229600" cy="3843391"/>
          </a:xfrm>
        </p:spPr>
      </p:pic>
      <p:sp>
        <p:nvSpPr>
          <p:cNvPr id="5" name="TextBox 4"/>
          <p:cNvSpPr txBox="1"/>
          <p:nvPr/>
        </p:nvSpPr>
        <p:spPr>
          <a:xfrm>
            <a:off x="381000" y="5486400"/>
            <a:ext cx="6849567" cy="369332"/>
          </a:xfrm>
          <a:prstGeom prst="rect">
            <a:avLst/>
          </a:prstGeom>
          <a:noFill/>
        </p:spPr>
        <p:txBody>
          <a:bodyPr wrap="none" rtlCol="0">
            <a:spAutoFit/>
          </a:bodyPr>
          <a:lstStyle/>
          <a:p>
            <a:r>
              <a:rPr lang="en-GB" dirty="0" smtClean="0"/>
              <a:t>Attribute screen allows users to manage database columns (attributes) </a:t>
            </a:r>
            <a:endParaRPr lang="en-GB" dirty="0"/>
          </a:p>
        </p:txBody>
      </p:sp>
      <p:sp>
        <p:nvSpPr>
          <p:cNvPr id="6" name="TextBox 5"/>
          <p:cNvSpPr txBox="1"/>
          <p:nvPr/>
        </p:nvSpPr>
        <p:spPr>
          <a:xfrm>
            <a:off x="366215" y="651120"/>
            <a:ext cx="3284104" cy="584775"/>
          </a:xfrm>
          <a:prstGeom prst="rect">
            <a:avLst/>
          </a:prstGeom>
          <a:noFill/>
        </p:spPr>
        <p:txBody>
          <a:bodyPr wrap="none" rtlCol="0">
            <a:spAutoFit/>
          </a:bodyPr>
          <a:lstStyle/>
          <a:p>
            <a:r>
              <a:rPr lang="en-GB" sz="3200" dirty="0" smtClean="0"/>
              <a:t>Database Columns</a:t>
            </a:r>
            <a:endParaRPr lang="en-GB" sz="3200" dirty="0"/>
          </a:p>
        </p:txBody>
      </p:sp>
      <p:sp>
        <p:nvSpPr>
          <p:cNvPr id="7" name="TextBox 6"/>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3327683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19610"/>
            <a:ext cx="8229600" cy="4087142"/>
          </a:xfrm>
        </p:spPr>
      </p:pic>
      <p:sp>
        <p:nvSpPr>
          <p:cNvPr id="5" name="TextBox 4"/>
          <p:cNvSpPr txBox="1"/>
          <p:nvPr/>
        </p:nvSpPr>
        <p:spPr>
          <a:xfrm>
            <a:off x="457200" y="990600"/>
            <a:ext cx="4393126" cy="369332"/>
          </a:xfrm>
          <a:prstGeom prst="rect">
            <a:avLst/>
          </a:prstGeom>
          <a:noFill/>
        </p:spPr>
        <p:txBody>
          <a:bodyPr wrap="none" rtlCol="0">
            <a:spAutoFit/>
          </a:bodyPr>
          <a:lstStyle/>
          <a:p>
            <a:r>
              <a:rPr lang="en-GB" dirty="0" smtClean="0"/>
              <a:t>Metadata Tabs – Site and Sampling Locations</a:t>
            </a:r>
            <a:endParaRPr lang="en-GB" dirty="0"/>
          </a:p>
        </p:txBody>
      </p:sp>
      <p:sp>
        <p:nvSpPr>
          <p:cNvPr id="6" name="TextBox 5"/>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496942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10426"/>
            <a:ext cx="8229600" cy="4105511"/>
          </a:xfrm>
        </p:spPr>
      </p:pic>
      <p:sp>
        <p:nvSpPr>
          <p:cNvPr id="5" name="TextBox 4"/>
          <p:cNvSpPr txBox="1"/>
          <p:nvPr/>
        </p:nvSpPr>
        <p:spPr>
          <a:xfrm>
            <a:off x="457200" y="990600"/>
            <a:ext cx="5861989" cy="523220"/>
          </a:xfrm>
          <a:prstGeom prst="rect">
            <a:avLst/>
          </a:prstGeom>
          <a:noFill/>
        </p:spPr>
        <p:txBody>
          <a:bodyPr wrap="none" rtlCol="0">
            <a:spAutoFit/>
          </a:bodyPr>
          <a:lstStyle/>
          <a:p>
            <a:r>
              <a:rPr lang="en-GB" sz="2800" dirty="0" smtClean="0"/>
              <a:t>Metadata Tabs – Plant and Soil </a:t>
            </a:r>
            <a:r>
              <a:rPr lang="en-GB" sz="2800" dirty="0" err="1" smtClean="0"/>
              <a:t>Metada</a:t>
            </a:r>
            <a:endParaRPr lang="en-GB" sz="2800" dirty="0"/>
          </a:p>
        </p:txBody>
      </p:sp>
      <p:sp>
        <p:nvSpPr>
          <p:cNvPr id="6" name="TextBox 5"/>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2095069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47800"/>
            <a:ext cx="8229600" cy="4099435"/>
          </a:xfrm>
        </p:spPr>
      </p:pic>
      <p:sp>
        <p:nvSpPr>
          <p:cNvPr id="5" name="TextBox 4"/>
          <p:cNvSpPr txBox="1"/>
          <p:nvPr/>
        </p:nvSpPr>
        <p:spPr>
          <a:xfrm>
            <a:off x="436728" y="762000"/>
            <a:ext cx="5022785" cy="523220"/>
          </a:xfrm>
          <a:prstGeom prst="rect">
            <a:avLst/>
          </a:prstGeom>
          <a:noFill/>
        </p:spPr>
        <p:txBody>
          <a:bodyPr wrap="none" rtlCol="0">
            <a:spAutoFit/>
          </a:bodyPr>
          <a:lstStyle/>
          <a:p>
            <a:r>
              <a:rPr lang="en-GB" sz="2800" dirty="0" smtClean="0"/>
              <a:t>Metadata Tabs – Site Information</a:t>
            </a:r>
            <a:endParaRPr lang="en-GB" sz="2800" dirty="0"/>
          </a:p>
        </p:txBody>
      </p:sp>
      <p:sp>
        <p:nvSpPr>
          <p:cNvPr id="6" name="TextBox 5"/>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2493531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4409"/>
          <a:stretch/>
        </p:blipFill>
        <p:spPr>
          <a:xfrm>
            <a:off x="432179" y="1515096"/>
            <a:ext cx="8524270" cy="3818903"/>
          </a:xfrm>
          <a:prstGeom prst="rect">
            <a:avLst/>
          </a:prstGeom>
        </p:spPr>
      </p:pic>
      <p:sp>
        <p:nvSpPr>
          <p:cNvPr id="6" name="TextBox 5"/>
          <p:cNvSpPr txBox="1"/>
          <p:nvPr/>
        </p:nvSpPr>
        <p:spPr>
          <a:xfrm>
            <a:off x="457200" y="914400"/>
            <a:ext cx="2405017" cy="584775"/>
          </a:xfrm>
          <a:prstGeom prst="rect">
            <a:avLst/>
          </a:prstGeom>
          <a:noFill/>
        </p:spPr>
        <p:txBody>
          <a:bodyPr wrap="none" rtlCol="0">
            <a:spAutoFit/>
          </a:bodyPr>
          <a:lstStyle/>
          <a:p>
            <a:r>
              <a:rPr lang="en-GB" sz="3200" dirty="0" smtClean="0"/>
              <a:t>Search Filters</a:t>
            </a:r>
            <a:endParaRPr lang="en-GB" sz="3200" dirty="0"/>
          </a:p>
        </p:txBody>
      </p:sp>
      <p:sp>
        <p:nvSpPr>
          <p:cNvPr id="5" name="TextBox 4"/>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2590809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524" y="-13648"/>
            <a:ext cx="8990476" cy="6114286"/>
          </a:xfrm>
          <a:prstGeom prst="rect">
            <a:avLst/>
          </a:prstGeom>
        </p:spPr>
      </p:pic>
      <p:sp>
        <p:nvSpPr>
          <p:cNvPr id="5" name="TextBox 4"/>
          <p:cNvSpPr txBox="1"/>
          <p:nvPr/>
        </p:nvSpPr>
        <p:spPr>
          <a:xfrm>
            <a:off x="381000" y="1752600"/>
            <a:ext cx="2405017" cy="1077218"/>
          </a:xfrm>
          <a:prstGeom prst="rect">
            <a:avLst/>
          </a:prstGeom>
          <a:noFill/>
        </p:spPr>
        <p:txBody>
          <a:bodyPr wrap="none" rtlCol="0">
            <a:spAutoFit/>
          </a:bodyPr>
          <a:lstStyle/>
          <a:p>
            <a:r>
              <a:rPr lang="en-GB" sz="3200" dirty="0" smtClean="0"/>
              <a:t>Search Filters</a:t>
            </a:r>
          </a:p>
          <a:p>
            <a:r>
              <a:rPr lang="en-GB" sz="3200" dirty="0" smtClean="0"/>
              <a:t>2+</a:t>
            </a:r>
            <a:endParaRPr lang="en-GB" sz="3200" dirty="0"/>
          </a:p>
        </p:txBody>
      </p:sp>
      <p:sp>
        <p:nvSpPr>
          <p:cNvPr id="6" name="TextBox 5"/>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2925778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690" y="685800"/>
            <a:ext cx="9082310" cy="4572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5362575"/>
            <a:ext cx="1295400" cy="1295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600" y="5456546"/>
            <a:ext cx="1123950" cy="112395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5041" y="5506720"/>
            <a:ext cx="1122680" cy="1122680"/>
          </a:xfrm>
          <a:prstGeom prst="rect">
            <a:avLst/>
          </a:prstGeom>
        </p:spPr>
      </p:pic>
      <p:sp>
        <p:nvSpPr>
          <p:cNvPr id="8" name="TextBox 7"/>
          <p:cNvSpPr txBox="1"/>
          <p:nvPr/>
        </p:nvSpPr>
        <p:spPr>
          <a:xfrm>
            <a:off x="1412543" y="6576381"/>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6"/>
              </a:rPr>
              <a:t>http://</a:t>
            </a:r>
            <a:r>
              <a:rPr lang="en-GB" sz="1400" dirty="0" smtClean="0">
                <a:hlinkClick r:id="rId6"/>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39277626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667000"/>
            <a:ext cx="7091300" cy="707886"/>
          </a:xfrm>
          <a:prstGeom prst="rect">
            <a:avLst/>
          </a:prstGeom>
          <a:noFill/>
        </p:spPr>
        <p:txBody>
          <a:bodyPr wrap="none" rtlCol="0">
            <a:spAutoFit/>
          </a:bodyPr>
          <a:lstStyle/>
          <a:p>
            <a:r>
              <a:rPr lang="en-GB" sz="4000" dirty="0" smtClean="0"/>
              <a:t>USERS - ROLES and PERMISSIONS</a:t>
            </a:r>
            <a:endParaRPr lang="en-GB" sz="4000" dirty="0"/>
          </a:p>
        </p:txBody>
      </p:sp>
      <p:sp>
        <p:nvSpPr>
          <p:cNvPr id="3" name="TextBox 2"/>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2"/>
              </a:rPr>
              <a:t>http://</a:t>
            </a:r>
            <a:r>
              <a:rPr lang="en-GB" sz="1400" dirty="0" smtClean="0">
                <a:hlinkClick r:id="rId2"/>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35901775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USERS - ROLES and </a:t>
            </a:r>
            <a:r>
              <a:rPr lang="en-GB" dirty="0" smtClean="0"/>
              <a:t>PERMISSIONS</a:t>
            </a:r>
            <a:endParaRPr lang="en-GB" dirty="0"/>
          </a:p>
        </p:txBody>
      </p:sp>
      <p:sp>
        <p:nvSpPr>
          <p:cNvPr id="3" name="Content Placeholder 2"/>
          <p:cNvSpPr>
            <a:spLocks noGrp="1"/>
          </p:cNvSpPr>
          <p:nvPr>
            <p:ph idx="1"/>
          </p:nvPr>
        </p:nvSpPr>
        <p:spPr/>
        <p:txBody>
          <a:bodyPr/>
          <a:lstStyle/>
          <a:p>
            <a:r>
              <a:rPr lang="en-GB" dirty="0" smtClean="0"/>
              <a:t>The CASCADE Data Browser </a:t>
            </a:r>
            <a:r>
              <a:rPr lang="en-GB" dirty="0"/>
              <a:t>is built with user </a:t>
            </a:r>
            <a:r>
              <a:rPr lang="en-GB" dirty="0" smtClean="0"/>
              <a:t>roles. </a:t>
            </a:r>
            <a:r>
              <a:rPr lang="en-GB" dirty="0"/>
              <a:t>This means that </a:t>
            </a:r>
            <a:r>
              <a:rPr lang="en-GB" dirty="0" smtClean="0"/>
              <a:t>we can define </a:t>
            </a:r>
            <a:r>
              <a:rPr lang="en-GB" dirty="0"/>
              <a:t>a certain </a:t>
            </a:r>
            <a:r>
              <a:rPr lang="en-GB" dirty="0" smtClean="0"/>
              <a:t>roles </a:t>
            </a:r>
            <a:r>
              <a:rPr lang="en-GB" dirty="0"/>
              <a:t>(</a:t>
            </a:r>
            <a:r>
              <a:rPr lang="en-GB" dirty="0" smtClean="0"/>
              <a:t>Project Leader, WP Leader, Project Member, Public) </a:t>
            </a:r>
            <a:r>
              <a:rPr lang="en-GB" dirty="0"/>
              <a:t>and setup permissions for </a:t>
            </a:r>
            <a:r>
              <a:rPr lang="en-GB" dirty="0" smtClean="0"/>
              <a:t>these Roles. </a:t>
            </a:r>
          </a:p>
          <a:p>
            <a:r>
              <a:rPr lang="en-GB" dirty="0" smtClean="0"/>
              <a:t>Then, a </a:t>
            </a:r>
            <a:r>
              <a:rPr lang="en-GB" dirty="0"/>
              <a:t>Role </a:t>
            </a:r>
            <a:r>
              <a:rPr lang="en-GB" dirty="0" smtClean="0"/>
              <a:t>can be assigned to </a:t>
            </a:r>
            <a:r>
              <a:rPr lang="en-GB" dirty="0"/>
              <a:t>a user </a:t>
            </a:r>
            <a:r>
              <a:rPr lang="en-GB" dirty="0" smtClean="0"/>
              <a:t>account </a:t>
            </a:r>
            <a:r>
              <a:rPr lang="en-GB" dirty="0"/>
              <a:t>which will determine what the user can or can not do.</a:t>
            </a:r>
          </a:p>
        </p:txBody>
      </p:sp>
      <p:sp>
        <p:nvSpPr>
          <p:cNvPr id="4" name="TextBox 3"/>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2"/>
              </a:rPr>
              <a:t>http://</a:t>
            </a:r>
            <a:r>
              <a:rPr lang="en-GB" sz="1400" dirty="0" smtClean="0">
                <a:hlinkClick r:id="rId2"/>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850489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533400" y="2438400"/>
            <a:ext cx="8229600" cy="1295400"/>
          </a:xfrm>
        </p:spPr>
        <p:txBody>
          <a:bodyPr/>
          <a:lstStyle/>
          <a:p>
            <a:r>
              <a:rPr lang="en-GB" dirty="0" smtClean="0"/>
              <a:t>The system supports unlimited number of users and roles.</a:t>
            </a:r>
          </a:p>
        </p:txBody>
      </p:sp>
      <p:sp>
        <p:nvSpPr>
          <p:cNvPr id="3" name="TextBox 2"/>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2"/>
              </a:rPr>
              <a:t>http://</a:t>
            </a:r>
            <a:r>
              <a:rPr lang="en-GB" sz="1400" dirty="0" smtClean="0">
                <a:hlinkClick r:id="rId2"/>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1743620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52600"/>
            <a:ext cx="7924800" cy="4525963"/>
          </a:xfrm>
        </p:spPr>
        <p:txBody>
          <a:bodyPr>
            <a:normAutofit fontScale="70000" lnSpcReduction="20000"/>
          </a:bodyPr>
          <a:lstStyle/>
          <a:p>
            <a:pPr marL="0" indent="0">
              <a:buNone/>
            </a:pPr>
            <a:r>
              <a:rPr lang="en-GB" b="1" dirty="0" smtClean="0"/>
              <a:t>1. Decision Making </a:t>
            </a:r>
            <a:r>
              <a:rPr lang="en-GB" dirty="0" smtClean="0"/>
              <a:t>: </a:t>
            </a:r>
            <a:r>
              <a:rPr lang="en-GB" dirty="0"/>
              <a:t>This is probably the most important and </a:t>
            </a:r>
            <a:r>
              <a:rPr lang="en-GB" dirty="0" smtClean="0"/>
              <a:t>easy thing</a:t>
            </a:r>
            <a:r>
              <a:rPr lang="en-GB" dirty="0"/>
              <a:t>. </a:t>
            </a:r>
            <a:r>
              <a:rPr lang="en-GB" dirty="0" smtClean="0"/>
              <a:t>All </a:t>
            </a:r>
            <a:r>
              <a:rPr lang="en-GB" dirty="0"/>
              <a:t>the partners need to have an access to the data </a:t>
            </a:r>
            <a:r>
              <a:rPr lang="en-GB" u="sng" dirty="0"/>
              <a:t>in order to take </a:t>
            </a:r>
            <a:r>
              <a:rPr lang="en-GB" u="sng" dirty="0" smtClean="0"/>
              <a:t>decisions</a:t>
            </a:r>
            <a:r>
              <a:rPr lang="en-GB" dirty="0" smtClean="0"/>
              <a:t>.  </a:t>
            </a:r>
          </a:p>
          <a:p>
            <a:pPr marL="514350" indent="-514350">
              <a:buAutoNum type="arabicPeriod"/>
            </a:pPr>
            <a:endParaRPr lang="en-GB" dirty="0"/>
          </a:p>
          <a:p>
            <a:pPr marL="0" indent="0">
              <a:buNone/>
            </a:pPr>
            <a:r>
              <a:rPr lang="en-GB" sz="3100" b="1" dirty="0"/>
              <a:t>2. Process Streamline: </a:t>
            </a:r>
            <a:r>
              <a:rPr lang="en-GB" sz="3100" dirty="0"/>
              <a:t>The work packages need to work in a most efficient way.  Which means – we need to focus on process and communication. If we have a tool to share/exchange data, we probably going to spend </a:t>
            </a:r>
            <a:r>
              <a:rPr lang="en-GB" sz="3100" u="sng" dirty="0"/>
              <a:t>less time</a:t>
            </a:r>
            <a:r>
              <a:rPr lang="en-GB" sz="3100" dirty="0"/>
              <a:t> in communication.</a:t>
            </a:r>
          </a:p>
          <a:p>
            <a:endParaRPr lang="en-GB" dirty="0"/>
          </a:p>
          <a:p>
            <a:pPr marL="0" indent="0">
              <a:buNone/>
            </a:pPr>
            <a:r>
              <a:rPr lang="en-GB" b="1" dirty="0"/>
              <a:t>3. Global development </a:t>
            </a:r>
            <a:r>
              <a:rPr lang="en-GB" b="1" dirty="0" smtClean="0"/>
              <a:t>support: </a:t>
            </a:r>
            <a:r>
              <a:rPr lang="en-GB" sz="3100" dirty="0"/>
              <a:t>The </a:t>
            </a:r>
            <a:r>
              <a:rPr lang="en-GB" sz="3100" dirty="0" smtClean="0"/>
              <a:t>time, </a:t>
            </a:r>
            <a:r>
              <a:rPr lang="en-GB" sz="3100" dirty="0"/>
              <a:t>when all people in the projects were located in the same building is over. Now, people can be located everywhere globally. To have an easy access to the data from multiple places is another crucial requirement these days.</a:t>
            </a:r>
          </a:p>
        </p:txBody>
      </p:sp>
      <p:sp>
        <p:nvSpPr>
          <p:cNvPr id="4" name="Title 1"/>
          <p:cNvSpPr>
            <a:spLocks noGrp="1"/>
          </p:cNvSpPr>
          <p:nvPr>
            <p:ph type="title"/>
          </p:nvPr>
        </p:nvSpPr>
        <p:spPr>
          <a:xfrm>
            <a:off x="457200" y="457200"/>
            <a:ext cx="8229600" cy="1143000"/>
          </a:xfrm>
        </p:spPr>
        <p:txBody>
          <a:bodyPr>
            <a:normAutofit fontScale="90000"/>
          </a:bodyPr>
          <a:lstStyle/>
          <a:p>
            <a:r>
              <a:rPr lang="en-GB" dirty="0" smtClean="0"/>
              <a:t>Why Data Sharing is crucial for Scientific Projects?</a:t>
            </a:r>
            <a:endParaRPr lang="en-GB" dirty="0"/>
          </a:p>
        </p:txBody>
      </p:sp>
    </p:spTree>
    <p:extLst>
      <p:ext uri="{BB962C8B-B14F-4D97-AF65-F5344CB8AC3E}">
        <p14:creationId xmlns:p14="http://schemas.microsoft.com/office/powerpoint/2010/main" val="22909286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609600"/>
            <a:ext cx="7924800" cy="5340188"/>
          </a:xfrm>
          <a:prstGeom prst="rect">
            <a:avLst/>
          </a:prstGeom>
        </p:spPr>
      </p:pic>
      <p:sp>
        <p:nvSpPr>
          <p:cNvPr id="3" name="TextBox 2"/>
          <p:cNvSpPr txBox="1"/>
          <p:nvPr/>
        </p:nvSpPr>
        <p:spPr>
          <a:xfrm>
            <a:off x="1371601" y="6550223"/>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1855891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762000"/>
            <a:ext cx="7924800" cy="5228371"/>
          </a:xfrm>
        </p:spPr>
      </p:pic>
      <p:sp>
        <p:nvSpPr>
          <p:cNvPr id="3" name="TextBox 2"/>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1204219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76400"/>
            <a:ext cx="8256295" cy="3048000"/>
          </a:xfrm>
        </p:spPr>
      </p:pic>
      <p:sp>
        <p:nvSpPr>
          <p:cNvPr id="3" name="TextBox 2"/>
          <p:cNvSpPr txBox="1"/>
          <p:nvPr/>
        </p:nvSpPr>
        <p:spPr>
          <a:xfrm>
            <a:off x="1371601" y="64008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7850462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Role Based Permissions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The </a:t>
            </a:r>
            <a:r>
              <a:rPr lang="en-GB" dirty="0"/>
              <a:t>system allows us to use role-based permissions. The permissions can be defined individually. – for every user/role. – with regards to certain operations,</a:t>
            </a:r>
          </a:p>
          <a:p>
            <a:endParaRPr lang="en-GB" dirty="0" smtClean="0"/>
          </a:p>
          <a:p>
            <a:r>
              <a:rPr lang="en-GB" dirty="0" smtClean="0"/>
              <a:t> Create </a:t>
            </a:r>
            <a:r>
              <a:rPr lang="en-GB" dirty="0"/>
              <a:t>a new database</a:t>
            </a:r>
          </a:p>
          <a:p>
            <a:r>
              <a:rPr lang="en-GB" dirty="0"/>
              <a:t> </a:t>
            </a:r>
            <a:r>
              <a:rPr lang="en-GB" dirty="0" smtClean="0"/>
              <a:t>Create </a:t>
            </a:r>
            <a:r>
              <a:rPr lang="en-GB" dirty="0"/>
              <a:t>a new Table in an existing Database </a:t>
            </a:r>
          </a:p>
          <a:p>
            <a:r>
              <a:rPr lang="en-GB" dirty="0"/>
              <a:t> </a:t>
            </a:r>
            <a:r>
              <a:rPr lang="en-GB" dirty="0" smtClean="0"/>
              <a:t>Edit</a:t>
            </a:r>
            <a:r>
              <a:rPr lang="en-GB" dirty="0"/>
              <a:t>, Delete, Import, Export </a:t>
            </a:r>
          </a:p>
          <a:p>
            <a:r>
              <a:rPr lang="en-GB" dirty="0"/>
              <a:t> </a:t>
            </a:r>
            <a:r>
              <a:rPr lang="en-GB" dirty="0" smtClean="0"/>
              <a:t>Add/Edit </a:t>
            </a:r>
            <a:r>
              <a:rPr lang="en-GB" dirty="0"/>
              <a:t>Users</a:t>
            </a:r>
            <a:r>
              <a:rPr lang="en-GB" dirty="0" smtClean="0"/>
              <a:t>, Roles</a:t>
            </a:r>
            <a:endParaRPr lang="en-GB" dirty="0"/>
          </a:p>
          <a:p>
            <a:pPr marL="0" indent="0">
              <a:buNone/>
            </a:pPr>
            <a:endParaRPr lang="en-GB" dirty="0"/>
          </a:p>
        </p:txBody>
      </p:sp>
    </p:spTree>
    <p:extLst>
      <p:ext uri="{BB962C8B-B14F-4D97-AF65-F5344CB8AC3E}">
        <p14:creationId xmlns:p14="http://schemas.microsoft.com/office/powerpoint/2010/main" val="3795172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31261"/>
          <a:stretch/>
        </p:blipFill>
        <p:spPr>
          <a:xfrm>
            <a:off x="5181600" y="152400"/>
            <a:ext cx="4120487" cy="5763556"/>
          </a:xfrm>
          <a:prstGeom prst="rect">
            <a:avLst/>
          </a:prstGeom>
          <a:ln>
            <a:noFill/>
          </a:ln>
          <a:effectLst>
            <a:softEdge rad="112500"/>
          </a:effectLst>
        </p:spPr>
      </p:pic>
      <p:sp>
        <p:nvSpPr>
          <p:cNvPr id="5" name="Right Arrow 4"/>
          <p:cNvSpPr/>
          <p:nvPr/>
        </p:nvSpPr>
        <p:spPr>
          <a:xfrm>
            <a:off x="3581400" y="914400"/>
            <a:ext cx="1295400" cy="6858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sp>
        <p:nvSpPr>
          <p:cNvPr id="6" name="Right Arrow 5"/>
          <p:cNvSpPr/>
          <p:nvPr/>
        </p:nvSpPr>
        <p:spPr>
          <a:xfrm>
            <a:off x="3581400" y="4267200"/>
            <a:ext cx="1295400" cy="6858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sp>
        <p:nvSpPr>
          <p:cNvPr id="7" name="Right Arrow 6"/>
          <p:cNvSpPr/>
          <p:nvPr/>
        </p:nvSpPr>
        <p:spPr>
          <a:xfrm>
            <a:off x="3581400" y="3034178"/>
            <a:ext cx="1295400" cy="685800"/>
          </a:xfrm>
          <a:prstGeom prst="righ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GB"/>
          </a:p>
        </p:txBody>
      </p:sp>
      <p:sp>
        <p:nvSpPr>
          <p:cNvPr id="8" name="TextBox 7"/>
          <p:cNvSpPr txBox="1"/>
          <p:nvPr/>
        </p:nvSpPr>
        <p:spPr>
          <a:xfrm>
            <a:off x="2117005" y="1072634"/>
            <a:ext cx="1285160" cy="369332"/>
          </a:xfrm>
          <a:prstGeom prst="rect">
            <a:avLst/>
          </a:prstGeom>
          <a:noFill/>
        </p:spPr>
        <p:txBody>
          <a:bodyPr wrap="none" rtlCol="0">
            <a:spAutoFit/>
          </a:bodyPr>
          <a:lstStyle/>
          <a:p>
            <a:r>
              <a:rPr lang="en-GB" dirty="0" smtClean="0"/>
              <a:t>Role Details</a:t>
            </a:r>
            <a:endParaRPr lang="en-GB" dirty="0"/>
          </a:p>
        </p:txBody>
      </p:sp>
      <p:sp>
        <p:nvSpPr>
          <p:cNvPr id="9" name="TextBox 8"/>
          <p:cNvSpPr txBox="1"/>
          <p:nvPr/>
        </p:nvSpPr>
        <p:spPr>
          <a:xfrm>
            <a:off x="1381951" y="3192412"/>
            <a:ext cx="2223750" cy="369332"/>
          </a:xfrm>
          <a:prstGeom prst="rect">
            <a:avLst/>
          </a:prstGeom>
          <a:noFill/>
        </p:spPr>
        <p:txBody>
          <a:bodyPr wrap="none" rtlCol="0">
            <a:spAutoFit/>
          </a:bodyPr>
          <a:lstStyle/>
          <a:p>
            <a:r>
              <a:rPr lang="en-GB" dirty="0" smtClean="0"/>
              <a:t>Database Permissions</a:t>
            </a:r>
            <a:endParaRPr lang="en-GB" dirty="0"/>
          </a:p>
        </p:txBody>
      </p:sp>
      <p:sp>
        <p:nvSpPr>
          <p:cNvPr id="10" name="TextBox 9"/>
          <p:cNvSpPr txBox="1"/>
          <p:nvPr/>
        </p:nvSpPr>
        <p:spPr>
          <a:xfrm>
            <a:off x="1583815" y="4425434"/>
            <a:ext cx="1845185" cy="369332"/>
          </a:xfrm>
          <a:prstGeom prst="rect">
            <a:avLst/>
          </a:prstGeom>
          <a:noFill/>
        </p:spPr>
        <p:txBody>
          <a:bodyPr wrap="none" rtlCol="0">
            <a:spAutoFit/>
          </a:bodyPr>
          <a:lstStyle/>
          <a:p>
            <a:r>
              <a:rPr lang="en-GB" dirty="0" smtClean="0"/>
              <a:t>Table Permissions</a:t>
            </a:r>
            <a:endParaRPr lang="en-GB" dirty="0"/>
          </a:p>
        </p:txBody>
      </p:sp>
      <p:sp>
        <p:nvSpPr>
          <p:cNvPr id="11" name="TextBox 10"/>
          <p:cNvSpPr txBox="1"/>
          <p:nvPr/>
        </p:nvSpPr>
        <p:spPr>
          <a:xfrm>
            <a:off x="1524001" y="65532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42734471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2743200"/>
            <a:ext cx="5677965" cy="707886"/>
          </a:xfrm>
          <a:prstGeom prst="rect">
            <a:avLst/>
          </a:prstGeom>
          <a:noFill/>
        </p:spPr>
        <p:txBody>
          <a:bodyPr wrap="none" rtlCol="0">
            <a:spAutoFit/>
          </a:bodyPr>
          <a:lstStyle/>
          <a:p>
            <a:r>
              <a:rPr lang="en-GB" sz="4000" dirty="0" smtClean="0"/>
              <a:t>EDITING – CREATING DATA</a:t>
            </a:r>
            <a:endParaRPr lang="en-GB" sz="4000" dirty="0"/>
          </a:p>
        </p:txBody>
      </p:sp>
      <p:sp>
        <p:nvSpPr>
          <p:cNvPr id="3" name="TextBox 2"/>
          <p:cNvSpPr txBox="1"/>
          <p:nvPr/>
        </p:nvSpPr>
        <p:spPr>
          <a:xfrm>
            <a:off x="1524001" y="65532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2"/>
              </a:rPr>
              <a:t>http://</a:t>
            </a:r>
            <a:r>
              <a:rPr lang="en-GB" sz="1400" dirty="0" smtClean="0">
                <a:hlinkClick r:id="rId2"/>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106014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7227" y="990600"/>
            <a:ext cx="2202462" cy="584775"/>
          </a:xfrm>
          <a:prstGeom prst="rect">
            <a:avLst/>
          </a:prstGeom>
          <a:noFill/>
        </p:spPr>
        <p:txBody>
          <a:bodyPr wrap="none" rtlCol="0">
            <a:spAutoFit/>
          </a:bodyPr>
          <a:lstStyle/>
          <a:p>
            <a:r>
              <a:rPr lang="en-GB" sz="3200" dirty="0" smtClean="0"/>
              <a:t>Data Editing</a:t>
            </a:r>
            <a:endParaRPr lang="en-GB" sz="3200" dirty="0"/>
          </a:p>
        </p:txBody>
      </p:sp>
      <p:pic>
        <p:nvPicPr>
          <p:cNvPr id="7"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03808"/>
            <a:ext cx="8229600" cy="4148806"/>
          </a:xfrm>
        </p:spPr>
      </p:pic>
      <p:sp>
        <p:nvSpPr>
          <p:cNvPr id="4" name="TextBox 3"/>
          <p:cNvSpPr txBox="1"/>
          <p:nvPr/>
        </p:nvSpPr>
        <p:spPr>
          <a:xfrm>
            <a:off x="1524001" y="65532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3781526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057400"/>
            <a:ext cx="8402223" cy="2495898"/>
          </a:xfrm>
          <a:prstGeom prst="rect">
            <a:avLst/>
          </a:prstGeom>
        </p:spPr>
      </p:pic>
      <p:sp>
        <p:nvSpPr>
          <p:cNvPr id="6" name="TextBox 5"/>
          <p:cNvSpPr txBox="1"/>
          <p:nvPr/>
        </p:nvSpPr>
        <p:spPr>
          <a:xfrm>
            <a:off x="217227" y="990600"/>
            <a:ext cx="2202462" cy="584775"/>
          </a:xfrm>
          <a:prstGeom prst="rect">
            <a:avLst/>
          </a:prstGeom>
          <a:noFill/>
        </p:spPr>
        <p:txBody>
          <a:bodyPr wrap="none" rtlCol="0">
            <a:spAutoFit/>
          </a:bodyPr>
          <a:lstStyle/>
          <a:p>
            <a:r>
              <a:rPr lang="en-GB" sz="3200" dirty="0" smtClean="0"/>
              <a:t>Data Editing</a:t>
            </a:r>
            <a:endParaRPr lang="en-GB" sz="3200" dirty="0"/>
          </a:p>
        </p:txBody>
      </p:sp>
      <p:sp>
        <p:nvSpPr>
          <p:cNvPr id="5" name="TextBox 4"/>
          <p:cNvSpPr txBox="1"/>
          <p:nvPr/>
        </p:nvSpPr>
        <p:spPr>
          <a:xfrm>
            <a:off x="1524001" y="65532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41547525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0"/>
            <a:ext cx="6067425" cy="5076825"/>
          </a:xfrm>
          <a:prstGeom prst="rect">
            <a:avLst/>
          </a:prstGeom>
          <a:ln>
            <a:noFill/>
          </a:ln>
          <a:effectLst>
            <a:softEdge rad="112500"/>
          </a:effectLst>
        </p:spPr>
      </p:pic>
      <p:sp>
        <p:nvSpPr>
          <p:cNvPr id="5" name="TextBox 4"/>
          <p:cNvSpPr txBox="1"/>
          <p:nvPr/>
        </p:nvSpPr>
        <p:spPr>
          <a:xfrm>
            <a:off x="6524625" y="1219200"/>
            <a:ext cx="2390775" cy="2308324"/>
          </a:xfrm>
          <a:prstGeom prst="rect">
            <a:avLst/>
          </a:prstGeom>
          <a:noFill/>
        </p:spPr>
        <p:txBody>
          <a:bodyPr wrap="square" rtlCol="0">
            <a:spAutoFit/>
          </a:bodyPr>
          <a:lstStyle/>
          <a:p>
            <a:r>
              <a:rPr lang="en-GB" sz="3600" dirty="0" smtClean="0"/>
              <a:t>Editing/</a:t>
            </a:r>
          </a:p>
          <a:p>
            <a:r>
              <a:rPr lang="en-GB" sz="3600" dirty="0" smtClean="0"/>
              <a:t>Updating a Single Record</a:t>
            </a:r>
            <a:endParaRPr lang="en-GB" sz="3600" dirty="0"/>
          </a:p>
        </p:txBody>
      </p:sp>
      <p:sp>
        <p:nvSpPr>
          <p:cNvPr id="6" name="TextBox 5"/>
          <p:cNvSpPr txBox="1"/>
          <p:nvPr/>
        </p:nvSpPr>
        <p:spPr>
          <a:xfrm>
            <a:off x="1524001" y="65532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2683100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066800"/>
            <a:ext cx="4745315" cy="4525963"/>
          </a:xfrm>
          <a:prstGeom prst="rect">
            <a:avLst/>
          </a:prstGeom>
          <a:ln>
            <a:noFill/>
          </a:ln>
          <a:effectLst>
            <a:softEdge rad="112500"/>
          </a:effectLst>
        </p:spPr>
      </p:pic>
      <p:sp>
        <p:nvSpPr>
          <p:cNvPr id="5" name="Rectangle 4"/>
          <p:cNvSpPr/>
          <p:nvPr/>
        </p:nvSpPr>
        <p:spPr>
          <a:xfrm>
            <a:off x="3276600" y="386350"/>
            <a:ext cx="3205878" cy="646331"/>
          </a:xfrm>
          <a:prstGeom prst="rect">
            <a:avLst/>
          </a:prstGeom>
        </p:spPr>
        <p:txBody>
          <a:bodyPr wrap="none">
            <a:spAutoFit/>
          </a:bodyPr>
          <a:lstStyle/>
          <a:p>
            <a:r>
              <a:rPr lang="en-GB" sz="3600" dirty="0"/>
              <a:t>Attribute screen</a:t>
            </a:r>
          </a:p>
        </p:txBody>
      </p:sp>
      <p:sp>
        <p:nvSpPr>
          <p:cNvPr id="6" name="Rectangle 5"/>
          <p:cNvSpPr/>
          <p:nvPr/>
        </p:nvSpPr>
        <p:spPr>
          <a:xfrm>
            <a:off x="5525512" y="1104331"/>
            <a:ext cx="3376240" cy="3970318"/>
          </a:xfrm>
          <a:prstGeom prst="rect">
            <a:avLst/>
          </a:prstGeom>
        </p:spPr>
        <p:txBody>
          <a:bodyPr wrap="square">
            <a:spAutoFit/>
          </a:bodyPr>
          <a:lstStyle/>
          <a:p>
            <a:r>
              <a:rPr lang="en-GB" dirty="0" smtClean="0"/>
              <a:t>The system supports </a:t>
            </a:r>
            <a:r>
              <a:rPr lang="en-GB" dirty="0"/>
              <a:t>the following column types:</a:t>
            </a:r>
          </a:p>
          <a:p>
            <a:endParaRPr lang="en-GB" dirty="0"/>
          </a:p>
          <a:p>
            <a:pPr marL="285750" indent="-285750">
              <a:buFont typeface="Arial" panose="020B0604020202020204" pitchFamily="34" charset="0"/>
              <a:buChar char="•"/>
            </a:pPr>
            <a:r>
              <a:rPr lang="en-GB" dirty="0"/>
              <a:t>Numbers (up to 11 digits)</a:t>
            </a:r>
          </a:p>
          <a:p>
            <a:pPr marL="285750" indent="-285750">
              <a:buFont typeface="Arial" panose="020B0604020202020204" pitchFamily="34" charset="0"/>
              <a:buChar char="•"/>
            </a:pPr>
            <a:r>
              <a:rPr lang="en-GB" dirty="0"/>
              <a:t>Small text (up to 255 characters)</a:t>
            </a:r>
          </a:p>
          <a:p>
            <a:pPr marL="285750" indent="-285750">
              <a:buFont typeface="Arial" panose="020B0604020202020204" pitchFamily="34" charset="0"/>
              <a:buChar char="•"/>
            </a:pPr>
            <a:r>
              <a:rPr lang="en-GB" dirty="0"/>
              <a:t>Big text</a:t>
            </a:r>
          </a:p>
          <a:p>
            <a:pPr marL="285750" indent="-285750">
              <a:buFont typeface="Arial" panose="020B0604020202020204" pitchFamily="34" charset="0"/>
              <a:buChar char="•"/>
            </a:pPr>
            <a:r>
              <a:rPr lang="en-GB" dirty="0" smtClean="0"/>
              <a:t>Date</a:t>
            </a:r>
          </a:p>
          <a:p>
            <a:endParaRPr lang="en-GB" dirty="0"/>
          </a:p>
          <a:p>
            <a:r>
              <a:rPr lang="en-GB" dirty="0"/>
              <a:t>a</a:t>
            </a:r>
            <a:r>
              <a:rPr lang="en-GB" dirty="0" smtClean="0"/>
              <a:t>nd </a:t>
            </a:r>
          </a:p>
          <a:p>
            <a:endParaRPr lang="en-GB" dirty="0"/>
          </a:p>
          <a:p>
            <a:pPr marL="285750" indent="-285750">
              <a:buFont typeface="Arial" panose="020B0604020202020204" pitchFamily="34" charset="0"/>
              <a:buChar char="•"/>
            </a:pPr>
            <a:r>
              <a:rPr lang="en-GB" dirty="0" smtClean="0"/>
              <a:t>file uploads; </a:t>
            </a:r>
            <a:r>
              <a:rPr lang="en-GB" dirty="0"/>
              <a:t>allows </a:t>
            </a:r>
            <a:r>
              <a:rPr lang="en-GB" dirty="0" smtClean="0"/>
              <a:t>to </a:t>
            </a:r>
            <a:r>
              <a:rPr lang="en-GB" dirty="0"/>
              <a:t>upload </a:t>
            </a:r>
            <a:r>
              <a:rPr lang="en-GB" dirty="0" smtClean="0"/>
              <a:t>files </a:t>
            </a:r>
            <a:r>
              <a:rPr lang="en-GB" dirty="0"/>
              <a:t>and link these from within </a:t>
            </a:r>
            <a:r>
              <a:rPr lang="en-GB" dirty="0" smtClean="0"/>
              <a:t>records.</a:t>
            </a:r>
            <a:endParaRPr lang="en-GB" dirty="0"/>
          </a:p>
        </p:txBody>
      </p:sp>
      <p:sp>
        <p:nvSpPr>
          <p:cNvPr id="7" name="TextBox 6"/>
          <p:cNvSpPr txBox="1"/>
          <p:nvPr/>
        </p:nvSpPr>
        <p:spPr>
          <a:xfrm>
            <a:off x="1524001" y="65532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1794911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 Sharing Solutions</a:t>
            </a:r>
            <a:endParaRPr lang="en-GB" dirty="0"/>
          </a:p>
        </p:txBody>
      </p:sp>
      <p:sp>
        <p:nvSpPr>
          <p:cNvPr id="3" name="Content Placeholder 2"/>
          <p:cNvSpPr>
            <a:spLocks noGrp="1"/>
          </p:cNvSpPr>
          <p:nvPr>
            <p:ph idx="1"/>
          </p:nvPr>
        </p:nvSpPr>
        <p:spPr>
          <a:xfrm>
            <a:off x="457200" y="2286000"/>
            <a:ext cx="8229600" cy="2087563"/>
          </a:xfrm>
        </p:spPr>
        <p:txBody>
          <a:bodyPr>
            <a:normAutofit lnSpcReduction="10000"/>
          </a:bodyPr>
          <a:lstStyle/>
          <a:p>
            <a:r>
              <a:rPr lang="en-GB" dirty="0" smtClean="0"/>
              <a:t>Traditional Data Storage/Sharing: MS Access, e-mail exchange </a:t>
            </a:r>
          </a:p>
          <a:p>
            <a:r>
              <a:rPr lang="en-GB" dirty="0" smtClean="0"/>
              <a:t>Cloud storage services : Google Drive, Dropbox, SkyDrive etc.</a:t>
            </a:r>
          </a:p>
          <a:p>
            <a:endParaRPr lang="en-GB" dirty="0" smtClean="0"/>
          </a:p>
          <a:p>
            <a:endParaRPr lang="en-GB" dirty="0"/>
          </a:p>
        </p:txBody>
      </p:sp>
    </p:spTree>
    <p:extLst>
      <p:ext uri="{BB962C8B-B14F-4D97-AF65-F5344CB8AC3E}">
        <p14:creationId xmlns:p14="http://schemas.microsoft.com/office/powerpoint/2010/main" val="9025777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514600"/>
            <a:ext cx="7754541" cy="1981200"/>
          </a:xfrm>
          <a:prstGeom prst="rect">
            <a:avLst/>
          </a:prstGeom>
        </p:spPr>
      </p:pic>
      <p:sp>
        <p:nvSpPr>
          <p:cNvPr id="9" name="Up Arrow 8"/>
          <p:cNvSpPr/>
          <p:nvPr/>
        </p:nvSpPr>
        <p:spPr>
          <a:xfrm>
            <a:off x="1676400" y="4267200"/>
            <a:ext cx="609600" cy="609600"/>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 name="TextBox 3"/>
          <p:cNvSpPr txBox="1"/>
          <p:nvPr/>
        </p:nvSpPr>
        <p:spPr>
          <a:xfrm>
            <a:off x="1524001" y="65532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2952489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9144000" cy="3151402"/>
          </a:xfrm>
          <a:prstGeom prst="rect">
            <a:avLst/>
          </a:prstGeom>
        </p:spPr>
      </p:pic>
      <p:sp>
        <p:nvSpPr>
          <p:cNvPr id="5" name="TextBox 4"/>
          <p:cNvSpPr txBox="1"/>
          <p:nvPr/>
        </p:nvSpPr>
        <p:spPr>
          <a:xfrm>
            <a:off x="457200" y="914400"/>
            <a:ext cx="7772400" cy="646331"/>
          </a:xfrm>
          <a:prstGeom prst="rect">
            <a:avLst/>
          </a:prstGeom>
          <a:noFill/>
        </p:spPr>
        <p:txBody>
          <a:bodyPr wrap="square" rtlCol="0">
            <a:spAutoFit/>
          </a:bodyPr>
          <a:lstStyle/>
          <a:p>
            <a:r>
              <a:rPr lang="en-GB" sz="3600" dirty="0" smtClean="0"/>
              <a:t>Creating a Single Record </a:t>
            </a:r>
            <a:endParaRPr lang="en-GB" sz="3600" dirty="0"/>
          </a:p>
        </p:txBody>
      </p:sp>
      <p:sp>
        <p:nvSpPr>
          <p:cNvPr id="6" name="TextBox 5"/>
          <p:cNvSpPr txBox="1"/>
          <p:nvPr/>
        </p:nvSpPr>
        <p:spPr>
          <a:xfrm>
            <a:off x="1524001" y="65532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15713849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496130"/>
            <a:ext cx="8052792" cy="2057400"/>
          </a:xfrm>
          <a:prstGeom prst="rect">
            <a:avLst/>
          </a:prstGeom>
        </p:spPr>
      </p:pic>
      <p:sp>
        <p:nvSpPr>
          <p:cNvPr id="5" name="Up Arrow 4"/>
          <p:cNvSpPr/>
          <p:nvPr/>
        </p:nvSpPr>
        <p:spPr>
          <a:xfrm>
            <a:off x="3710977" y="4244181"/>
            <a:ext cx="609600" cy="609600"/>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TextBox 5"/>
          <p:cNvSpPr txBox="1"/>
          <p:nvPr/>
        </p:nvSpPr>
        <p:spPr>
          <a:xfrm>
            <a:off x="1524001" y="65532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35612509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533400"/>
            <a:ext cx="6400800" cy="5531913"/>
          </a:xfrm>
          <a:prstGeom prst="rect">
            <a:avLst/>
          </a:prstGeom>
          <a:ln>
            <a:noFill/>
          </a:ln>
          <a:effectLst>
            <a:softEdge rad="112500"/>
          </a:effectLst>
        </p:spPr>
      </p:pic>
      <p:sp>
        <p:nvSpPr>
          <p:cNvPr id="3" name="TextBox 2"/>
          <p:cNvSpPr txBox="1"/>
          <p:nvPr/>
        </p:nvSpPr>
        <p:spPr>
          <a:xfrm>
            <a:off x="1524001" y="65532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24409488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848" y="457200"/>
            <a:ext cx="8229600" cy="1143000"/>
          </a:xfrm>
        </p:spPr>
        <p:txBody>
          <a:bodyPr/>
          <a:lstStyle/>
          <a:p>
            <a:r>
              <a:rPr lang="en-GB" dirty="0" smtClean="0"/>
              <a:t>Batch Data Import</a:t>
            </a:r>
            <a:endParaRPr lang="en-GB" dirty="0"/>
          </a:p>
        </p:txBody>
      </p:sp>
      <p:sp>
        <p:nvSpPr>
          <p:cNvPr id="3" name="Content Placeholder 2"/>
          <p:cNvSpPr>
            <a:spLocks noGrp="1"/>
          </p:cNvSpPr>
          <p:nvPr>
            <p:ph idx="1"/>
          </p:nvPr>
        </p:nvSpPr>
        <p:spPr>
          <a:xfrm>
            <a:off x="489045" y="2438400"/>
            <a:ext cx="8229600" cy="1935163"/>
          </a:xfrm>
        </p:spPr>
        <p:txBody>
          <a:bodyPr>
            <a:normAutofit/>
          </a:bodyPr>
          <a:lstStyle/>
          <a:p>
            <a:r>
              <a:rPr lang="en-GB" dirty="0" smtClean="0"/>
              <a:t>The system supports batch imports.</a:t>
            </a:r>
          </a:p>
          <a:p>
            <a:r>
              <a:rPr lang="en-GB" dirty="0" smtClean="0"/>
              <a:t>CSV </a:t>
            </a:r>
            <a:r>
              <a:rPr lang="en-GB" dirty="0"/>
              <a:t>file </a:t>
            </a:r>
            <a:r>
              <a:rPr lang="en-GB" dirty="0" smtClean="0"/>
              <a:t>can be Imported using the import tool.</a:t>
            </a:r>
            <a:endParaRPr lang="en-GB" dirty="0"/>
          </a:p>
          <a:p>
            <a:pPr marL="0" indent="0">
              <a:buNone/>
            </a:pPr>
            <a:endParaRPr lang="en-GB" dirty="0"/>
          </a:p>
        </p:txBody>
      </p:sp>
      <p:sp>
        <p:nvSpPr>
          <p:cNvPr id="4" name="TextBox 3"/>
          <p:cNvSpPr txBox="1"/>
          <p:nvPr/>
        </p:nvSpPr>
        <p:spPr>
          <a:xfrm>
            <a:off x="1524001" y="65532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2"/>
              </a:rPr>
              <a:t>http://</a:t>
            </a:r>
            <a:r>
              <a:rPr lang="en-GB" sz="1400" dirty="0" smtClean="0">
                <a:hlinkClick r:id="rId2"/>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36670447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Improvements</a:t>
            </a:r>
            <a:endParaRPr lang="en-GB" dirty="0"/>
          </a:p>
        </p:txBody>
      </p:sp>
      <p:sp>
        <p:nvSpPr>
          <p:cNvPr id="3" name="Content Placeholder 2"/>
          <p:cNvSpPr>
            <a:spLocks noGrp="1"/>
          </p:cNvSpPr>
          <p:nvPr>
            <p:ph idx="1"/>
          </p:nvPr>
        </p:nvSpPr>
        <p:spPr>
          <a:xfrm>
            <a:off x="609600" y="2133600"/>
            <a:ext cx="8229600" cy="2697163"/>
          </a:xfrm>
        </p:spPr>
        <p:txBody>
          <a:bodyPr/>
          <a:lstStyle/>
          <a:p>
            <a:r>
              <a:rPr lang="en-GB" dirty="0" smtClean="0"/>
              <a:t>Fine tuning (bugs, problems, new features)</a:t>
            </a:r>
          </a:p>
          <a:p>
            <a:r>
              <a:rPr lang="en-GB" dirty="0" smtClean="0"/>
              <a:t>Missing Data</a:t>
            </a:r>
          </a:p>
          <a:p>
            <a:r>
              <a:rPr lang="en-GB" dirty="0" smtClean="0"/>
              <a:t>Adding all project users into the system</a:t>
            </a:r>
          </a:p>
          <a:p>
            <a:r>
              <a:rPr lang="en-GB" dirty="0" smtClean="0"/>
              <a:t>…</a:t>
            </a:r>
          </a:p>
          <a:p>
            <a:endParaRPr lang="en-GB" dirty="0" smtClean="0"/>
          </a:p>
        </p:txBody>
      </p:sp>
      <p:sp>
        <p:nvSpPr>
          <p:cNvPr id="4" name="TextBox 3"/>
          <p:cNvSpPr txBox="1"/>
          <p:nvPr/>
        </p:nvSpPr>
        <p:spPr>
          <a:xfrm>
            <a:off x="1524001" y="65532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2"/>
              </a:rPr>
              <a:t>http://</a:t>
            </a:r>
            <a:r>
              <a:rPr lang="en-GB" sz="1400" dirty="0" smtClean="0">
                <a:hlinkClick r:id="rId2"/>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23837347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914400"/>
            <a:ext cx="4038600" cy="1143000"/>
          </a:xfrm>
        </p:spPr>
        <p:txBody>
          <a:bodyPr/>
          <a:lstStyle/>
          <a:p>
            <a:r>
              <a:rPr lang="en-US" dirty="0" smtClean="0">
                <a:latin typeface="+mn-lt"/>
              </a:rPr>
              <a:t>In preparation</a:t>
            </a:r>
            <a:endParaRPr lang="en-US" dirty="0">
              <a:latin typeface="+mn-lt"/>
            </a:endParaRPr>
          </a:p>
        </p:txBody>
      </p:sp>
      <p:pic>
        <p:nvPicPr>
          <p:cNvPr id="8" name="Picture 7"/>
          <p:cNvPicPr>
            <a:picLocks noChangeAspect="1"/>
          </p:cNvPicPr>
          <p:nvPr/>
        </p:nvPicPr>
        <p:blipFill>
          <a:blip r:embed="rId2"/>
          <a:stretch>
            <a:fillRect/>
          </a:stretch>
        </p:blipFill>
        <p:spPr>
          <a:xfrm>
            <a:off x="762000" y="1143000"/>
            <a:ext cx="3243763" cy="4522788"/>
          </a:xfrm>
          <a:prstGeom prst="rect">
            <a:avLst/>
          </a:prstGeom>
          <a:ln>
            <a:noFill/>
          </a:ln>
          <a:effectLst>
            <a:outerShdw blurRad="190500" algn="tl" rotWithShape="0">
              <a:srgbClr val="000000">
                <a:alpha val="70000"/>
              </a:srgbClr>
            </a:outerShdw>
          </a:effectLst>
        </p:spPr>
      </p:pic>
      <p:sp>
        <p:nvSpPr>
          <p:cNvPr id="4" name="TextBox 3"/>
          <p:cNvSpPr txBox="1"/>
          <p:nvPr/>
        </p:nvSpPr>
        <p:spPr>
          <a:xfrm>
            <a:off x="1524001" y="6553200"/>
            <a:ext cx="7696200" cy="307777"/>
          </a:xfrm>
          <a:prstGeom prst="rect">
            <a:avLst/>
          </a:prstGeom>
          <a:noFill/>
        </p:spPr>
        <p:txBody>
          <a:bodyPr wrap="square" rtlCol="0">
            <a:spAutoFit/>
          </a:bodyPr>
          <a:lstStyle/>
          <a:p>
            <a:r>
              <a:rPr lang="en-GB" sz="1400" dirty="0" smtClean="0"/>
              <a:t>The system </a:t>
            </a:r>
            <a:r>
              <a:rPr lang="en-GB" sz="1400" dirty="0"/>
              <a:t>is </a:t>
            </a:r>
            <a:r>
              <a:rPr lang="en-GB" sz="1400" dirty="0" smtClean="0"/>
              <a:t>live </a:t>
            </a:r>
            <a:r>
              <a:rPr lang="en-GB" sz="1400" dirty="0"/>
              <a:t>at : </a:t>
            </a:r>
            <a:r>
              <a:rPr lang="en-GB" sz="1400" dirty="0">
                <a:hlinkClick r:id="rId3"/>
              </a:rPr>
              <a:t>http://</a:t>
            </a:r>
            <a:r>
              <a:rPr lang="en-GB" sz="1400" dirty="0" smtClean="0">
                <a:hlinkClick r:id="rId3"/>
              </a:rPr>
              <a:t>cascadeu.info/</a:t>
            </a:r>
            <a:r>
              <a:rPr lang="en-GB" sz="1400" dirty="0" smtClean="0"/>
              <a:t> username</a:t>
            </a:r>
            <a:r>
              <a:rPr lang="en-GB" sz="1400" dirty="0"/>
              <a:t>: </a:t>
            </a:r>
            <a:r>
              <a:rPr lang="en-GB" sz="1400" b="1" dirty="0"/>
              <a:t>info@cascadeu.info</a:t>
            </a:r>
            <a:r>
              <a:rPr lang="en-GB" sz="1400" dirty="0"/>
              <a:t> and </a:t>
            </a:r>
            <a:r>
              <a:rPr lang="en-GB" sz="1400" dirty="0" smtClean="0"/>
              <a:t>the password</a:t>
            </a:r>
            <a:r>
              <a:rPr lang="en-GB" sz="1400" dirty="0"/>
              <a:t>: </a:t>
            </a:r>
            <a:r>
              <a:rPr lang="en-GB" sz="1400" b="1" dirty="0" smtClean="0"/>
              <a:t>cascaded</a:t>
            </a:r>
            <a:endParaRPr lang="en-GB" sz="1400" b="1" dirty="0"/>
          </a:p>
        </p:txBody>
      </p:sp>
    </p:spTree>
    <p:extLst>
      <p:ext uri="{BB962C8B-B14F-4D97-AF65-F5344CB8AC3E}">
        <p14:creationId xmlns:p14="http://schemas.microsoft.com/office/powerpoint/2010/main" val="1604991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GB" dirty="0" smtClean="0"/>
              <a:t>Thank You </a:t>
            </a:r>
            <a:r>
              <a:rPr lang="en-GB" dirty="0" smtClean="0">
                <a:sym typeface="Wingdings" panose="05000000000000000000" pitchFamily="2" charset="2"/>
              </a:rPr>
              <a:t></a:t>
            </a:r>
            <a:r>
              <a:rPr lang="en-GB" dirty="0" smtClean="0"/>
              <a:t> </a:t>
            </a:r>
            <a:endParaRPr lang="en-GB" dirty="0"/>
          </a:p>
        </p:txBody>
      </p:sp>
    </p:spTree>
    <p:extLst>
      <p:ext uri="{BB962C8B-B14F-4D97-AF65-F5344CB8AC3E}">
        <p14:creationId xmlns:p14="http://schemas.microsoft.com/office/powerpoint/2010/main" val="391371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MS ACCESS</a:t>
            </a:r>
            <a:endParaRPr lang="en-GB" dirty="0"/>
          </a:p>
        </p:txBody>
      </p:sp>
      <p:sp>
        <p:nvSpPr>
          <p:cNvPr id="4" name="Content Placeholder 7"/>
          <p:cNvSpPr>
            <a:spLocks noGrp="1"/>
          </p:cNvSpPr>
          <p:nvPr>
            <p:ph idx="1"/>
          </p:nvPr>
        </p:nvSpPr>
        <p:spPr>
          <a:xfrm>
            <a:off x="457200" y="1295400"/>
            <a:ext cx="8229600" cy="4525963"/>
          </a:xfrm>
        </p:spPr>
        <p:txBody>
          <a:bodyPr>
            <a:normAutofit lnSpcReduction="10000"/>
          </a:bodyPr>
          <a:lstStyle/>
          <a:p>
            <a:r>
              <a:rPr lang="en-US" dirty="0" smtClean="0"/>
              <a:t>Microsoft Access is not meant to have multiple users at any given time. While it can support them, problems with functionality can pop up.</a:t>
            </a:r>
          </a:p>
          <a:p>
            <a:r>
              <a:rPr lang="en-US" dirty="0" smtClean="0"/>
              <a:t>All the information from a database is saved into one file - this can limit what we can do with it and slow down reports, queries, and forms.</a:t>
            </a:r>
          </a:p>
          <a:p>
            <a:r>
              <a:rPr lang="en-US" dirty="0" smtClean="0"/>
              <a:t>Real time collaboration is not possible</a:t>
            </a:r>
            <a:endParaRPr lang="en-US" dirty="0"/>
          </a:p>
        </p:txBody>
      </p:sp>
    </p:spTree>
    <p:extLst>
      <p:ext uri="{BB962C8B-B14F-4D97-AF65-F5344CB8AC3E}">
        <p14:creationId xmlns:p14="http://schemas.microsoft.com/office/powerpoint/2010/main" val="813805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Dropbox</a:t>
            </a:r>
            <a:endParaRPr lang="en-GB" dirty="0"/>
          </a:p>
        </p:txBody>
      </p:sp>
      <p:sp>
        <p:nvSpPr>
          <p:cNvPr id="4" name="Content Placeholder 5"/>
          <p:cNvSpPr>
            <a:spLocks noGrp="1"/>
          </p:cNvSpPr>
          <p:nvPr>
            <p:ph idx="1"/>
          </p:nvPr>
        </p:nvSpPr>
        <p:spPr>
          <a:xfrm>
            <a:off x="459475" y="1295400"/>
            <a:ext cx="8229600" cy="4525963"/>
          </a:xfrm>
        </p:spPr>
        <p:txBody>
          <a:bodyPr>
            <a:normAutofit fontScale="92500" lnSpcReduction="20000"/>
          </a:bodyPr>
          <a:lstStyle/>
          <a:p>
            <a:r>
              <a:rPr lang="en-US" sz="3600" dirty="0" smtClean="0"/>
              <a:t>Does not provide advanced sharing tools</a:t>
            </a:r>
          </a:p>
          <a:p>
            <a:r>
              <a:rPr lang="en-US" sz="3600" dirty="0" smtClean="0"/>
              <a:t>Cannot view occurring activity on the shared files</a:t>
            </a:r>
          </a:p>
          <a:p>
            <a:r>
              <a:rPr lang="en-US" sz="3600" dirty="0" smtClean="0"/>
              <a:t>No audit log capabilities for free version</a:t>
            </a:r>
          </a:p>
          <a:p>
            <a:r>
              <a:rPr lang="en-US" sz="3600" dirty="0" smtClean="0"/>
              <a:t>Not proficient with collaboration. D</a:t>
            </a:r>
            <a:r>
              <a:rPr lang="en-GB" sz="3600" dirty="0" smtClean="0"/>
              <a:t>ropbox </a:t>
            </a:r>
            <a:r>
              <a:rPr lang="en-GB" sz="3600" dirty="0"/>
              <a:t>doesn’t do well is simultaneous editing. </a:t>
            </a:r>
            <a:endParaRPr lang="en-GB" sz="3600" dirty="0" smtClean="0"/>
          </a:p>
          <a:p>
            <a:r>
              <a:rPr lang="en-US" sz="3600" dirty="0" smtClean="0"/>
              <a:t>“Limited Versioning” for free user accounts</a:t>
            </a:r>
          </a:p>
          <a:p>
            <a:r>
              <a:rPr lang="en-US" sz="3600" dirty="0" smtClean="0"/>
              <a:t>Privacy concerns</a:t>
            </a:r>
          </a:p>
          <a:p>
            <a:r>
              <a:rPr lang="en-US" sz="3600" dirty="0" smtClean="0"/>
              <a:t>It’s not free (2gb)?</a:t>
            </a:r>
          </a:p>
        </p:txBody>
      </p:sp>
    </p:spTree>
    <p:extLst>
      <p:ext uri="{BB962C8B-B14F-4D97-AF65-F5344CB8AC3E}">
        <p14:creationId xmlns:p14="http://schemas.microsoft.com/office/powerpoint/2010/main" val="1402475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Google Drive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Google Drive has </a:t>
            </a:r>
            <a:r>
              <a:rPr lang="en-GB" dirty="0"/>
              <a:t>many advantages: </a:t>
            </a:r>
            <a:endParaRPr lang="en-GB" dirty="0" smtClean="0"/>
          </a:p>
          <a:p>
            <a:endParaRPr lang="en-GB" dirty="0" smtClean="0"/>
          </a:p>
          <a:p>
            <a:pPr marL="0" indent="0">
              <a:buNone/>
            </a:pPr>
            <a:r>
              <a:rPr lang="en-GB" sz="2800" dirty="0" smtClean="0"/>
              <a:t>realtime collaboration, storage capacity</a:t>
            </a:r>
            <a:r>
              <a:rPr lang="en-GB" sz="2800" dirty="0"/>
              <a:t>, cross platform </a:t>
            </a:r>
            <a:r>
              <a:rPr lang="en-GB" sz="2800" dirty="0" smtClean="0"/>
              <a:t>compatibility</a:t>
            </a:r>
          </a:p>
          <a:p>
            <a:pPr marL="0" indent="0">
              <a:buNone/>
            </a:pPr>
            <a:endParaRPr lang="en-GB" sz="2800" dirty="0" smtClean="0"/>
          </a:p>
          <a:p>
            <a:r>
              <a:rPr lang="en-GB" dirty="0" smtClean="0"/>
              <a:t>But also disadvantages:</a:t>
            </a:r>
          </a:p>
          <a:p>
            <a:endParaRPr lang="en-GB" dirty="0" smtClean="0"/>
          </a:p>
          <a:p>
            <a:pPr marL="0" indent="0">
              <a:buNone/>
            </a:pPr>
            <a:r>
              <a:rPr lang="en-GB" sz="2800" dirty="0" smtClean="0"/>
              <a:t>Limited sharing capabilities, formatting issues,  supports limited file formats, difficulties on database design and scientific data exchange</a:t>
            </a:r>
          </a:p>
          <a:p>
            <a:pPr marL="0" indent="0">
              <a:buNone/>
            </a:pPr>
            <a:endParaRPr lang="en-GB" dirty="0"/>
          </a:p>
        </p:txBody>
      </p:sp>
    </p:spTree>
    <p:extLst>
      <p:ext uri="{BB962C8B-B14F-4D97-AF65-F5344CB8AC3E}">
        <p14:creationId xmlns:p14="http://schemas.microsoft.com/office/powerpoint/2010/main" val="275936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Tailored Design?</a:t>
            </a:r>
            <a:endParaRPr lang="en-GB" dirty="0"/>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GB" dirty="0" smtClean="0"/>
              <a:t>Scientific projects need more “tailored” data sharing approach.</a:t>
            </a:r>
          </a:p>
          <a:p>
            <a:pPr>
              <a:buFontTx/>
              <a:buChar char="-"/>
            </a:pPr>
            <a:r>
              <a:rPr lang="en-GB" b="1" dirty="0" smtClean="0"/>
              <a:t>Role-based data access</a:t>
            </a:r>
            <a:r>
              <a:rPr lang="en-GB" dirty="0" smtClean="0"/>
              <a:t>/editing permissions</a:t>
            </a:r>
          </a:p>
          <a:p>
            <a:pPr>
              <a:buFontTx/>
              <a:buChar char="-"/>
            </a:pPr>
            <a:r>
              <a:rPr lang="en-GB" b="1" dirty="0" smtClean="0"/>
              <a:t>Versioning</a:t>
            </a:r>
            <a:r>
              <a:rPr lang="en-GB" dirty="0" smtClean="0"/>
              <a:t> – to have the ability </a:t>
            </a:r>
            <a:r>
              <a:rPr lang="en-GB" dirty="0"/>
              <a:t>to track changes and </a:t>
            </a:r>
            <a:r>
              <a:rPr lang="en-GB" dirty="0" smtClean="0"/>
              <a:t>easy to 'roll </a:t>
            </a:r>
            <a:r>
              <a:rPr lang="en-GB" dirty="0"/>
              <a:t>back' to an earlier version of the </a:t>
            </a:r>
            <a:r>
              <a:rPr lang="en-GB" dirty="0" smtClean="0"/>
              <a:t>information</a:t>
            </a:r>
          </a:p>
          <a:p>
            <a:pPr>
              <a:buFontTx/>
              <a:buChar char="-"/>
            </a:pPr>
            <a:r>
              <a:rPr lang="en-GB" dirty="0"/>
              <a:t>full control over </a:t>
            </a:r>
            <a:r>
              <a:rPr lang="en-GB" dirty="0" smtClean="0"/>
              <a:t>data</a:t>
            </a:r>
          </a:p>
          <a:p>
            <a:pPr>
              <a:buFontTx/>
              <a:buChar char="-"/>
            </a:pPr>
            <a:r>
              <a:rPr lang="en-GB" dirty="0"/>
              <a:t>To keep </a:t>
            </a:r>
            <a:r>
              <a:rPr lang="en-GB" dirty="0" smtClean="0"/>
              <a:t>project </a:t>
            </a:r>
            <a:r>
              <a:rPr lang="en-GB" dirty="0"/>
              <a:t>data available even after the project is </a:t>
            </a:r>
            <a:r>
              <a:rPr lang="en-GB" dirty="0" smtClean="0"/>
              <a:t>archived</a:t>
            </a:r>
          </a:p>
          <a:p>
            <a:endParaRPr lang="en-GB" dirty="0"/>
          </a:p>
        </p:txBody>
      </p:sp>
    </p:spTree>
    <p:extLst>
      <p:ext uri="{BB962C8B-B14F-4D97-AF65-F5344CB8AC3E}">
        <p14:creationId xmlns:p14="http://schemas.microsoft.com/office/powerpoint/2010/main" val="1279233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a:off x="0" y="0"/>
            <a:ext cx="9144000" cy="7679598"/>
          </a:xfrm>
        </p:spPr>
      </p:pic>
      <p:sp>
        <p:nvSpPr>
          <p:cNvPr id="2" name="Title 1"/>
          <p:cNvSpPr>
            <a:spLocks noGrp="1"/>
          </p:cNvSpPr>
          <p:nvPr>
            <p:ph type="title"/>
          </p:nvPr>
        </p:nvSpPr>
        <p:spPr>
          <a:xfrm>
            <a:off x="457200" y="3619085"/>
            <a:ext cx="8229600" cy="1143000"/>
          </a:xfrm>
        </p:spPr>
        <p:txBody>
          <a:bodyPr/>
          <a:lstStyle/>
          <a:p>
            <a:r>
              <a:rPr lang="en-GB" dirty="0" smtClean="0"/>
              <a:t>CASCADE Data Browser (V2.1-Beta)</a:t>
            </a:r>
            <a:endParaRPr lang="en-GB" dirty="0"/>
          </a:p>
        </p:txBody>
      </p:sp>
      <p:sp>
        <p:nvSpPr>
          <p:cNvPr id="4" name="Rectangle 3"/>
          <p:cNvSpPr/>
          <p:nvPr/>
        </p:nvSpPr>
        <p:spPr>
          <a:xfrm>
            <a:off x="792057" y="762000"/>
            <a:ext cx="7559886" cy="2062103"/>
          </a:xfrm>
          <a:prstGeom prst="rect">
            <a:avLst/>
          </a:prstGeom>
        </p:spPr>
        <p:txBody>
          <a:bodyPr wrap="square">
            <a:spAutoFit/>
          </a:bodyPr>
          <a:lstStyle/>
          <a:p>
            <a:pPr algn="ctr"/>
            <a:r>
              <a:rPr lang="en-GB" sz="3200" dirty="0"/>
              <a:t> </a:t>
            </a:r>
            <a:r>
              <a:rPr lang="en-GB" sz="3200" dirty="0" smtClean="0"/>
              <a:t>In </a:t>
            </a:r>
            <a:r>
              <a:rPr lang="en-GB" sz="3200" dirty="0"/>
              <a:t>the light of the above-mentioned concerns, </a:t>
            </a:r>
            <a:r>
              <a:rPr lang="en-GB" sz="3200" dirty="0" smtClean="0"/>
              <a:t>we have intended to develop a system with regard </a:t>
            </a:r>
            <a:r>
              <a:rPr lang="en-GB" sz="3200" dirty="0"/>
              <a:t>to our existing needs and </a:t>
            </a:r>
            <a:r>
              <a:rPr lang="en-GB" sz="3200" dirty="0" smtClean="0"/>
              <a:t>requirements </a:t>
            </a:r>
            <a:endParaRPr lang="en-GB" sz="3200" dirty="0"/>
          </a:p>
        </p:txBody>
      </p:sp>
    </p:spTree>
    <p:extLst>
      <p:ext uri="{BB962C8B-B14F-4D97-AF65-F5344CB8AC3E}">
        <p14:creationId xmlns:p14="http://schemas.microsoft.com/office/powerpoint/2010/main" val="2666815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CASCADE PPT Template - Crete 2015 plena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 PPT Template - Crete 2015 plenary</Template>
  <TotalTime>9258</TotalTime>
  <Words>1603</Words>
  <Application>Microsoft Office PowerPoint</Application>
  <PresentationFormat>On-screen Show (4:3)</PresentationFormat>
  <Paragraphs>164</Paragraphs>
  <Slides>47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Wingdings</vt:lpstr>
      <vt:lpstr>CASCADE PPT Template - Crete 2015 plenary</vt:lpstr>
      <vt:lpstr>CASCADE Data Services</vt:lpstr>
      <vt:lpstr>Why Data Sharing is crucial for Scientific Projects?</vt:lpstr>
      <vt:lpstr>Why Data Sharing is crucial for Scientific Projects?</vt:lpstr>
      <vt:lpstr>Data Sharing Solutions</vt:lpstr>
      <vt:lpstr>MS ACCESS</vt:lpstr>
      <vt:lpstr>Dropbox</vt:lpstr>
      <vt:lpstr>Google Drive</vt:lpstr>
      <vt:lpstr>Tailored Design?</vt:lpstr>
      <vt:lpstr>CASCADE Data Browser (V2.1-Beta)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USERS - ROLES and PERMISSIONS</vt:lpstr>
      <vt:lpstr>PowerPoint Presentation</vt:lpstr>
      <vt:lpstr>PowerPoint Presentation</vt:lpstr>
      <vt:lpstr>PowerPoint Presentation</vt:lpstr>
      <vt:lpstr>PowerPoint Presentation</vt:lpstr>
      <vt:lpstr>Role Based Permissions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Batch Data Import</vt:lpstr>
      <vt:lpstr>Improvements</vt:lpstr>
      <vt:lpstr>In preparation</vt:lpstr>
      <vt:lpstr>Thank You  </vt:lpstr>
    </vt:vector>
  </TitlesOfParts>
  <Company>LRM-IES-JRC-CEC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Yusuf Yigini</dc:creator>
  <cp:lastModifiedBy>Yusuf Yigini</cp:lastModifiedBy>
  <cp:revision>62</cp:revision>
  <dcterms:created xsi:type="dcterms:W3CDTF">2015-05-07T13:39:57Z</dcterms:created>
  <dcterms:modified xsi:type="dcterms:W3CDTF">2015-08-13T07:27:06Z</dcterms:modified>
</cp:coreProperties>
</file>